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4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6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7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8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  <p:sldMasterId id="2147483922" r:id="rId2"/>
    <p:sldMasterId id="2147483730" r:id="rId3"/>
    <p:sldMasterId id="2147483779" r:id="rId4"/>
    <p:sldMasterId id="2147483859" r:id="rId5"/>
    <p:sldMasterId id="2147483804" r:id="rId6"/>
    <p:sldMasterId id="2147483878" r:id="rId7"/>
    <p:sldMasterId id="2147483902" r:id="rId8"/>
    <p:sldMasterId id="2147483761" r:id="rId9"/>
  </p:sldMasterIdLst>
  <p:notesMasterIdLst>
    <p:notesMasterId r:id="rId42"/>
  </p:notesMasterIdLst>
  <p:handoutMasterIdLst>
    <p:handoutMasterId r:id="rId43"/>
  </p:handoutMasterIdLst>
  <p:sldIdLst>
    <p:sldId id="336" r:id="rId10"/>
    <p:sldId id="367" r:id="rId11"/>
    <p:sldId id="337" r:id="rId12"/>
    <p:sldId id="338" r:id="rId13"/>
    <p:sldId id="339" r:id="rId14"/>
    <p:sldId id="343" r:id="rId15"/>
    <p:sldId id="345" r:id="rId16"/>
    <p:sldId id="346" r:id="rId17"/>
    <p:sldId id="347" r:id="rId18"/>
    <p:sldId id="348" r:id="rId19"/>
    <p:sldId id="349" r:id="rId20"/>
    <p:sldId id="350" r:id="rId21"/>
    <p:sldId id="363" r:id="rId22"/>
    <p:sldId id="364" r:id="rId23"/>
    <p:sldId id="365" r:id="rId24"/>
    <p:sldId id="366" r:id="rId25"/>
    <p:sldId id="340" r:id="rId26"/>
    <p:sldId id="341" r:id="rId27"/>
    <p:sldId id="342" r:id="rId28"/>
    <p:sldId id="351" r:id="rId29"/>
    <p:sldId id="352" r:id="rId30"/>
    <p:sldId id="353" r:id="rId31"/>
    <p:sldId id="354" r:id="rId32"/>
    <p:sldId id="355" r:id="rId33"/>
    <p:sldId id="360" r:id="rId34"/>
    <p:sldId id="361" r:id="rId35"/>
    <p:sldId id="362" r:id="rId36"/>
    <p:sldId id="356" r:id="rId37"/>
    <p:sldId id="357" r:id="rId38"/>
    <p:sldId id="358" r:id="rId39"/>
    <p:sldId id="359" r:id="rId40"/>
    <p:sldId id="368" r:id="rId41"/>
  </p:sldIdLst>
  <p:sldSz cx="9144000" cy="6858000" type="screen4x3"/>
  <p:notesSz cx="7010400" cy="9296400"/>
  <p:custShowLst>
    <p:custShow name="Custom Show 1" id="0">
      <p:sldLst/>
    </p:custShow>
    <p:custShow name="Custom Show 2" id="1">
      <p:sldLst/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FCE787A9-8A58-DD4C-9268-CE5E78B26D4F}">
          <p14:sldIdLst>
            <p14:sldId id="336"/>
            <p14:sldId id="367"/>
            <p14:sldId id="337"/>
            <p14:sldId id="338"/>
            <p14:sldId id="339"/>
            <p14:sldId id="343"/>
            <p14:sldId id="345"/>
            <p14:sldId id="346"/>
            <p14:sldId id="347"/>
            <p14:sldId id="348"/>
            <p14:sldId id="349"/>
            <p14:sldId id="350"/>
            <p14:sldId id="363"/>
            <p14:sldId id="364"/>
            <p14:sldId id="365"/>
            <p14:sldId id="366"/>
            <p14:sldId id="340"/>
            <p14:sldId id="341"/>
            <p14:sldId id="342"/>
            <p14:sldId id="351"/>
            <p14:sldId id="352"/>
            <p14:sldId id="353"/>
            <p14:sldId id="354"/>
            <p14:sldId id="355"/>
            <p14:sldId id="360"/>
            <p14:sldId id="361"/>
            <p14:sldId id="362"/>
            <p14:sldId id="356"/>
            <p14:sldId id="357"/>
            <p14:sldId id="358"/>
            <p14:sldId id="359"/>
            <p14:sldId id="3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my Aylward" initials="" lastIdx="16" clrIdx="0"/>
  <p:cmAuthor id="1" name="Habib, Cameron" initials="HC" lastIdx="27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F2EF"/>
    <a:srgbClr val="F0F2EE"/>
    <a:srgbClr val="F0F0EC"/>
    <a:srgbClr val="F0EDED"/>
    <a:srgbClr val="F6EFEF"/>
    <a:srgbClr val="E7753F"/>
    <a:srgbClr val="698D3C"/>
    <a:srgbClr val="F4F4F4"/>
    <a:srgbClr val="171718"/>
    <a:srgbClr val="F5F5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7292A2E-F333-43FB-9621-5CBBE7FDCDCB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86" autoAdjust="0"/>
    <p:restoredTop sz="86489" autoAdjust="0"/>
  </p:normalViewPr>
  <p:slideViewPr>
    <p:cSldViewPr snapToGrid="0" snapToObjects="1">
      <p:cViewPr varScale="1">
        <p:scale>
          <a:sx n="158" d="100"/>
          <a:sy n="158" d="100"/>
        </p:scale>
        <p:origin x="28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65" d="100"/>
          <a:sy n="65" d="100"/>
        </p:scale>
        <p:origin x="4206" y="54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openxmlformats.org/officeDocument/2006/relationships/slide" Target="slides/slide30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9" Type="http://schemas.openxmlformats.org/officeDocument/2006/relationships/slide" Target="slides/slide2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slide" Target="slides/slide28.xml"/><Relationship Id="rId40" Type="http://schemas.openxmlformats.org/officeDocument/2006/relationships/slide" Target="slides/slide31.xml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4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slide" Target="slides/slide29.xml"/><Relationship Id="rId46" Type="http://schemas.openxmlformats.org/officeDocument/2006/relationships/viewProps" Target="viewProps.xml"/><Relationship Id="rId20" Type="http://schemas.openxmlformats.org/officeDocument/2006/relationships/slide" Target="slides/slide11.xml"/><Relationship Id="rId41" Type="http://schemas.openxmlformats.org/officeDocument/2006/relationships/slide" Target="slides/slide3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Kootenay Pro" panose="02000504050000020004" pitchFamily="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B846BF-4F93-954C-90D0-3F5A3DC6ECE7}" type="datetimeFigureOut">
              <a:rPr lang="en-US" smtClean="0">
                <a:latin typeface="Kootenay Pro" panose="02000504050000020004" pitchFamily="2" charset="0"/>
              </a:rPr>
              <a:t>3/12/19</a:t>
            </a:fld>
            <a:endParaRPr lang="en-US" dirty="0">
              <a:latin typeface="Kootenay Pro" panose="02000504050000020004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Kootenay Pro" panose="02000504050000020004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6CC2C4-DDBD-E546-9489-55367CED0340}" type="slidenum">
              <a:rPr lang="en-US" smtClean="0">
                <a:latin typeface="Kootenay Pro" panose="02000504050000020004" pitchFamily="2" charset="0"/>
              </a:rPr>
              <a:t>‹#›</a:t>
            </a:fld>
            <a:endParaRPr lang="en-US" dirty="0">
              <a:latin typeface="Kootenay Pro" panose="02000504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6303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Kootenay Pro" panose="0200050405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Kootenay Pro" panose="02000504050000020004" pitchFamily="2" charset="0"/>
              </a:defRPr>
            </a:lvl1pPr>
          </a:lstStyle>
          <a:p>
            <a:fld id="{5279E883-20ED-4E48-AEE9-8B3EB81C6FDC}" type="datetimeFigureOut">
              <a:rPr lang="en-US" smtClean="0"/>
              <a:pPr/>
              <a:t>3/12/19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47875" y="465138"/>
            <a:ext cx="2949575" cy="2212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94967" y="2802193"/>
            <a:ext cx="6371303" cy="6164825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Kootenay Pro" panose="0200050405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Kootenay Pro" panose="02000504050000020004" pitchFamily="2" charset="0"/>
              </a:defRPr>
            </a:lvl1pPr>
          </a:lstStyle>
          <a:p>
            <a:fld id="{F707E844-01D6-4FD0-AA64-EF942F79E4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410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Aft>
        <a:spcPts val="400"/>
      </a:spcAft>
      <a:defRPr sz="1200" kern="1200">
        <a:solidFill>
          <a:schemeClr val="tx1"/>
        </a:solidFill>
        <a:latin typeface="Kootenay Pro" panose="02000504050000020004" pitchFamily="2" charset="0"/>
        <a:ea typeface="+mn-ea"/>
        <a:cs typeface="+mn-cs"/>
      </a:defRPr>
    </a:lvl1pPr>
    <a:lvl2pPr marL="176213" indent="-176213" algn="l" defTabSz="914400" rtl="0" eaLnBrk="1" latinLnBrk="0" hangingPunct="1">
      <a:spcAft>
        <a:spcPts val="40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Kootenay Pro" panose="02000504050000020004" pitchFamily="2" charset="0"/>
        <a:ea typeface="+mn-ea"/>
        <a:cs typeface="+mn-cs"/>
      </a:defRPr>
    </a:lvl2pPr>
    <a:lvl3pPr marL="398463" indent="-222250" algn="l" defTabSz="914400" rtl="0" eaLnBrk="1" latinLnBrk="0" hangingPunct="1">
      <a:spcAft>
        <a:spcPts val="400"/>
      </a:spcAft>
      <a:buFont typeface="Kootenay Pro" panose="020B0604020202020204" charset="0"/>
      <a:buChar char="–"/>
      <a:defRPr sz="1200" kern="1200">
        <a:solidFill>
          <a:schemeClr val="tx1"/>
        </a:solidFill>
        <a:latin typeface="Kootenay Pro" panose="02000504050000020004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Kootenay Pro" panose="02000504050000020004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Kootenay Pro" panose="02000504050000020004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7E844-01D6-4FD0-AA64-EF942F79E43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258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9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9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9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9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9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9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9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2388" y="982134"/>
            <a:ext cx="6400800" cy="2472444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-457200">
              <a:lnSpc>
                <a:spcPct val="100000"/>
              </a:lnSpc>
              <a:defRPr sz="4000" b="0" i="0" spc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altLang="zh-CN" dirty="0"/>
              <a:t>Click to Edit </a:t>
            </a:r>
            <a:r>
              <a:rPr lang="en-US" dirty="0"/>
              <a:t>Slide Title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2388" y="3454577"/>
            <a:ext cx="6400800" cy="677156"/>
          </a:xfrm>
          <a:prstGeom prst="rect">
            <a:avLst/>
          </a:prstGeom>
        </p:spPr>
        <p:txBody>
          <a:bodyPr lIns="0" tIns="0" rIns="0" bIns="0" numCol="1">
            <a:normAutofit/>
          </a:bodyPr>
          <a:lstStyle>
            <a:lvl1pPr marL="0" indent="0" algn="l">
              <a:buNone/>
              <a:defRPr sz="2000" b="0" i="0">
                <a:solidFill>
                  <a:schemeClr val="tx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edit Master subtitle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52388" y="4250267"/>
            <a:ext cx="6400800" cy="939800"/>
          </a:xfrm>
          <a:prstGeom prst="rect">
            <a:avLst/>
          </a:prstGeom>
        </p:spPr>
        <p:txBody>
          <a:bodyPr lIns="0" tIns="0" rIns="0" bIns="0"/>
          <a:lstStyle>
            <a:lvl1pPr>
              <a:defRPr sz="1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Presenter, Title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Cr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1479551"/>
            <a:ext cx="8047100" cy="464608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tx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Cr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1479551"/>
            <a:ext cx="8047100" cy="464608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tx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1479551"/>
            <a:ext cx="8047100" cy="464608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1479551"/>
            <a:ext cx="8047100" cy="464608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1479551"/>
            <a:ext cx="8047100" cy="464608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tx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 noChangeArrowheads="1"/>
          </p:cNvPicPr>
          <p:nvPr userDrawn="1"/>
        </p:nvPicPr>
        <p:blipFill>
          <a:blip r:embed="rId2" cstate="screen">
            <a:lum bright="-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Gre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1479551"/>
            <a:ext cx="8047100" cy="464608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Pin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1479551"/>
            <a:ext cx="8047100" cy="464608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Red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1479551"/>
            <a:ext cx="8047100" cy="464608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8" y="203199"/>
            <a:ext cx="8046720" cy="963652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10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Executive Summary/Agenda/Intro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1479551"/>
            <a:ext cx="8047100" cy="464608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800"/>
              </a:spcBef>
              <a:spcAft>
                <a:spcPts val="800"/>
              </a:spcAft>
              <a:defRPr sz="2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2000" b="0" i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2pPr>
            <a:lvl3pPr marL="486918" indent="-194310">
              <a:buFont typeface="Arial" charset="0"/>
              <a:buChar char="•"/>
              <a:defRPr sz="2000" b="0" i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2388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658485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baseline="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Cr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2388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658485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baseline="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2388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658485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baseline="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2388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658485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baseline="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2388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658485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baseline="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Gre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2388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658485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baseline="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Pin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2388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658485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baseline="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Red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2388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658485" y="1479551"/>
            <a:ext cx="3941064" cy="464608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1800" kern="1200" baseline="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 typeface="Kootenay Pro" pitchFamily="50" charset="0"/>
              <a:buNone/>
              <a:tabLst/>
              <a:defRPr/>
            </a:pPr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With Images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57320" y="1479552"/>
            <a:ext cx="3942169" cy="2163233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552388" y="1479552"/>
            <a:ext cx="3943302" cy="2163233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52389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4657320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8" name="Picture 17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With Images_Cr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57320" y="1479552"/>
            <a:ext cx="3942169" cy="2163233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552388" y="1479552"/>
            <a:ext cx="3943302" cy="2163233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52389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4657320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8" name="Picture 17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1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52388" y="1863634"/>
            <a:ext cx="4973202" cy="3169921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4800" baseline="0">
                <a:solidFill>
                  <a:schemeClr val="bg1"/>
                </a:solidFill>
                <a:latin typeface="Kootenay Pro Thin" pitchFamily="34" charset="0"/>
                <a:cs typeface="Kootenay Pro Thin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the Divider Title</a:t>
            </a: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With Images_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57320" y="1479552"/>
            <a:ext cx="3942169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552388" y="1479552"/>
            <a:ext cx="3943302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52389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4657320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With Images_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57320" y="1479552"/>
            <a:ext cx="3942169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552388" y="1479552"/>
            <a:ext cx="3943302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52389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4657320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With Images_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57320" y="1479552"/>
            <a:ext cx="3942169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552388" y="1479552"/>
            <a:ext cx="3943302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tx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52389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tx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4657320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tx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With Images_Gre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57320" y="1479552"/>
            <a:ext cx="3942169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552388" y="1479552"/>
            <a:ext cx="3943302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52389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4657320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With Images_Pin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57320" y="1479552"/>
            <a:ext cx="3942169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552388" y="1479552"/>
            <a:ext cx="3943302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52389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4657320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With Images_Red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57320" y="1479552"/>
            <a:ext cx="3942169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552388" y="1479552"/>
            <a:ext cx="3943302" cy="2163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52389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4657320" y="3838224"/>
            <a:ext cx="3943301" cy="2287411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Level 1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3286664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6020941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9" name="Picture 18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Cr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3286664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6020941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9" name="Picture 18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3286664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6020941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3286664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6020941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2">
    <p:bg>
      <p:bgPr>
        <a:blipFill dpi="0" rotWithShape="1">
          <a:blip r:embed="rId2" cstate="screen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52388" y="1863634"/>
            <a:ext cx="4973202" cy="3169921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4800" baseline="0">
                <a:solidFill>
                  <a:schemeClr val="tx1"/>
                </a:solidFill>
                <a:latin typeface="Kootenay Pro Thin" pitchFamily="34" charset="0"/>
                <a:cs typeface="Kootenay Pro Thin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the Divider Title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tx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tx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3286664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tx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6020941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tx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Gre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3286664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6020941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Pin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3286664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6020941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Red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3286664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6020941" y="1479551"/>
            <a:ext cx="257860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Images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3522132"/>
            <a:ext cx="2574634" cy="26035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/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3288651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/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5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6024915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/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288652" y="1479551"/>
            <a:ext cx="2573987" cy="1877483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024916" y="1479551"/>
            <a:ext cx="2573987" cy="1877483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544684" y="1479551"/>
            <a:ext cx="2573987" cy="1877483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6" name="Rectangle 25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20" name="Picture 19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Images_Cr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3522132"/>
            <a:ext cx="2574634" cy="26035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/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3288651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/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5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6024915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/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288652" y="1479551"/>
            <a:ext cx="2573987" cy="1877483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024916" y="1479551"/>
            <a:ext cx="2573987" cy="1877483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544684" y="1479551"/>
            <a:ext cx="2573987" cy="1877483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6" name="Rectangle 25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21" name="Picture 20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Images_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3522132"/>
            <a:ext cx="2574634" cy="26035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3288651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5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6024915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288652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024916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544684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13" name="Picture 12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Images_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3522132"/>
            <a:ext cx="2574634" cy="26035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3288651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5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6024915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288652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024916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544684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13" name="Picture 12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Images_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3522132"/>
            <a:ext cx="2574634" cy="26035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tx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3288651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tx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5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6024915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tx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tx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288652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024916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544684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tx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3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Images_Gre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3522132"/>
            <a:ext cx="2574634" cy="26035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3288651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5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6024915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288652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024916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544684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13" name="Picture 12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3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52388" y="1863634"/>
            <a:ext cx="4973202" cy="3169921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4800" baseline="0">
                <a:solidFill>
                  <a:schemeClr val="tx1"/>
                </a:solidFill>
                <a:latin typeface="Kootenay Pro Thin" pitchFamily="34" charset="0"/>
                <a:cs typeface="Kootenay Pro Thin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the Divider Title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Images_Pin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3522132"/>
            <a:ext cx="2574634" cy="26035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3288651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5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6024915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288652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024916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544684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13" name="Picture 12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Images_Red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3522132"/>
            <a:ext cx="2574634" cy="26035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3288651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25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6024915" y="3522133"/>
            <a:ext cx="2574634" cy="26035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1800" baseline="0">
                <a:solidFill>
                  <a:schemeClr val="bg1"/>
                </a:solidFill>
              </a:defRPr>
            </a:lvl1pPr>
            <a:lvl2pPr marL="28575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2pPr>
            <a:lvl3pPr marL="422910" indent="-285750">
              <a:buFont typeface="Arial" charset="0"/>
              <a:buChar char="•"/>
              <a:defRPr lang="en-US" sz="1800" kern="1200" dirty="0" smtClean="0">
                <a:solidFill>
                  <a:schemeClr val="bg1"/>
                </a:solidFill>
                <a:latin typeface="Kootenay Pro" panose="02000504050000020004" pitchFamily="2" charset="0"/>
                <a:ea typeface="+mn-ea"/>
                <a:cs typeface="+mn-cs"/>
              </a:defRPr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Click to edit Level 1 text</a:t>
            </a:r>
          </a:p>
          <a:p>
            <a:pPr marL="137160" lvl="1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274320" lvl="2" indent="-137160" algn="l" defTabSz="914400" rtl="0" eaLnBrk="1" latinLnBrk="0" hangingPunct="1">
              <a:spcBef>
                <a:spcPts val="0"/>
              </a:spcBef>
              <a:spcAft>
                <a:spcPts val="300"/>
              </a:spcAft>
              <a:buClrTx/>
              <a:buFont typeface="Arial" charset="0"/>
              <a:buChar char="•"/>
            </a:pPr>
            <a:r>
              <a:rPr lang="en-US" dirty="0"/>
              <a:t>Third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288652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024916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544684" y="1479551"/>
            <a:ext cx="2573987" cy="18774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13" name="Picture 12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Stats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288651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6024914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9" hasCustomPrompt="1"/>
          </p:nvPr>
        </p:nvSpPr>
        <p:spPr>
          <a:xfrm>
            <a:off x="552388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3288651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1" hasCustomPrompt="1"/>
          </p:nvPr>
        </p:nvSpPr>
        <p:spPr>
          <a:xfrm>
            <a:off x="6024914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552388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288653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024915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23" name="Picture 22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Stats_Cr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288651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6024914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9" hasCustomPrompt="1"/>
          </p:nvPr>
        </p:nvSpPr>
        <p:spPr>
          <a:xfrm>
            <a:off x="552388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3288651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1" hasCustomPrompt="1"/>
          </p:nvPr>
        </p:nvSpPr>
        <p:spPr>
          <a:xfrm>
            <a:off x="6024914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accent2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552388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288653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024915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23" name="Picture 22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Stats_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288651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6024914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9" hasCustomPrompt="1"/>
          </p:nvPr>
        </p:nvSpPr>
        <p:spPr>
          <a:xfrm>
            <a:off x="552388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3288651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1" hasCustomPrompt="1"/>
          </p:nvPr>
        </p:nvSpPr>
        <p:spPr>
          <a:xfrm>
            <a:off x="6024914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2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552388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288653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024915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3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Stats_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288651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6024914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9" hasCustomPrompt="1"/>
          </p:nvPr>
        </p:nvSpPr>
        <p:spPr>
          <a:xfrm>
            <a:off x="552388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3288651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1" hasCustomPrompt="1"/>
          </p:nvPr>
        </p:nvSpPr>
        <p:spPr>
          <a:xfrm>
            <a:off x="6024914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2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552388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288653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024915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3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Stats_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tx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288651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tx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6024914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tx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9" hasCustomPrompt="1"/>
          </p:nvPr>
        </p:nvSpPr>
        <p:spPr>
          <a:xfrm>
            <a:off x="552388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tx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3288651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tx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1" hasCustomPrompt="1"/>
          </p:nvPr>
        </p:nvSpPr>
        <p:spPr>
          <a:xfrm>
            <a:off x="6024914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tx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2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tx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552388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tx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288653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tx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024915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tx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tx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Stats_Gre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288651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6024914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9" hasCustomPrompt="1"/>
          </p:nvPr>
        </p:nvSpPr>
        <p:spPr>
          <a:xfrm>
            <a:off x="552388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3288651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1" hasCustomPrompt="1"/>
          </p:nvPr>
        </p:nvSpPr>
        <p:spPr>
          <a:xfrm>
            <a:off x="6024914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2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552388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288653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024915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3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Stats_Pin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288651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6024914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9" hasCustomPrompt="1"/>
          </p:nvPr>
        </p:nvSpPr>
        <p:spPr>
          <a:xfrm>
            <a:off x="552388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3288651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1" hasCustomPrompt="1"/>
          </p:nvPr>
        </p:nvSpPr>
        <p:spPr>
          <a:xfrm>
            <a:off x="6024914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2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552388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288653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024915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3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_With Stats_Red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5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288651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6024914" y="1760906"/>
            <a:ext cx="2574634" cy="865148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60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9" hasCustomPrompt="1"/>
          </p:nvPr>
        </p:nvSpPr>
        <p:spPr>
          <a:xfrm>
            <a:off x="552388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3288651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1" hasCustomPrompt="1"/>
          </p:nvPr>
        </p:nvSpPr>
        <p:spPr>
          <a:xfrm>
            <a:off x="6024914" y="2641230"/>
            <a:ext cx="2574634" cy="5005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spcBef>
                <a:spcPts val="900"/>
              </a:spcBef>
              <a:spcAft>
                <a:spcPts val="900"/>
              </a:spcAft>
              <a:defRPr sz="2400"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486918" indent="-194310">
              <a:buFont typeface="Arial" charset="0"/>
              <a:buChar char="•"/>
              <a:defRPr sz="16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Stats</a:t>
            </a:r>
          </a:p>
        </p:txBody>
      </p:sp>
      <p:sp>
        <p:nvSpPr>
          <p:cNvPr id="2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solidFill>
                  <a:schemeClr val="bg1"/>
                </a:solidFill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552388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288653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6024915" y="3579448"/>
            <a:ext cx="2574633" cy="2546185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>
                <a:solidFill>
                  <a:schemeClr val="bg1"/>
                </a:solidFill>
              </a:defRPr>
            </a:lvl1pPr>
            <a:lvl2pPr marL="13716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274320" indent="-137160">
              <a:buFont typeface="Arial" charset="0"/>
              <a:buChar char="•"/>
              <a:defRPr sz="18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3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_4">
    <p:bg>
      <p:bgPr>
        <a:blipFill dpi="0" rotWithShape="1">
          <a:blip r:embed="rId2" cstate="screen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52388" y="1863634"/>
            <a:ext cx="4973202" cy="3169921"/>
          </a:xfrm>
          <a:prstGeom prst="rect">
            <a:avLst/>
          </a:prstGeom>
        </p:spPr>
        <p:txBody>
          <a:bodyPr lIns="0" tIns="0" rIns="0" bIns="0" numCol="1" anchor="b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4800" baseline="0">
                <a:solidFill>
                  <a:schemeClr val="bg1"/>
                </a:solidFill>
                <a:latin typeface="Kootenay Pro Thin" pitchFamily="34" charset="0"/>
                <a:cs typeface="Kootenay Pro Thin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the Divider Title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9144000" cy="6481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552389" y="2838994"/>
            <a:ext cx="8047161" cy="430887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algn="l">
              <a:spcAft>
                <a:spcPts val="900"/>
              </a:spcAft>
              <a:defRPr sz="2800"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  <a:lvl2pPr marL="192024" indent="-194310">
              <a:buFont typeface="Arial" charset="0"/>
              <a:buChar char="•"/>
              <a:defRPr sz="1600"/>
            </a:lvl2pPr>
            <a:lvl3pPr marL="292608" indent="0">
              <a:buNone/>
              <a:defRPr sz="1400"/>
            </a:lvl3pPr>
            <a:lvl4pPr marL="305435" indent="0">
              <a:buNone/>
              <a:defRPr sz="1200"/>
            </a:lvl4pPr>
          </a:lstStyle>
          <a:p>
            <a:pPr lvl="0"/>
            <a:r>
              <a:rPr lang="en-US" dirty="0"/>
              <a:t>Edit statement here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R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0" y="1"/>
            <a:ext cx="4572000" cy="648109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3719167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479551"/>
            <a:ext cx="3719167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Le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572000" cy="64810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0382" y="203200"/>
            <a:ext cx="3719167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0382" y="1479549"/>
            <a:ext cx="3719167" cy="4646084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 baseline="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Bot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3419857"/>
            <a:ext cx="9144000" cy="3061241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8" y="203200"/>
            <a:ext cx="8047100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552388" y="1479551"/>
            <a:ext cx="8047100" cy="1681339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ollag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1479552"/>
            <a:ext cx="4447822" cy="4646083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572000" y="1479552"/>
            <a:ext cx="4572000" cy="2633086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572001" y="4229571"/>
            <a:ext cx="2223911" cy="18960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920090" y="4229571"/>
            <a:ext cx="2223911" cy="18960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8" y="203200"/>
            <a:ext cx="8047100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ollag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194560" y="1479552"/>
            <a:ext cx="4754880" cy="417626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1479552"/>
            <a:ext cx="2039112" cy="417626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104890" y="3644139"/>
            <a:ext cx="2039112" cy="20116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104890" y="1479553"/>
            <a:ext cx="2039112" cy="200781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9" name="Rectangle 18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8" y="203200"/>
            <a:ext cx="8047100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Collag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288651" y="0"/>
            <a:ext cx="1828800" cy="20238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5301926" y="0"/>
            <a:ext cx="1828800" cy="20238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315200" y="0"/>
            <a:ext cx="1828800" cy="20238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3288651" y="2227369"/>
            <a:ext cx="1828800" cy="20238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5301926" y="2227369"/>
            <a:ext cx="1828800" cy="20238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7315200" y="2227369"/>
            <a:ext cx="1828800" cy="20238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3288651" y="4454739"/>
            <a:ext cx="1828800" cy="20238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5301926" y="4454739"/>
            <a:ext cx="1828800" cy="20238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7315200" y="4454739"/>
            <a:ext cx="1828800" cy="20238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3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2202387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Title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552387" y="1479551"/>
            <a:ext cx="2202388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28" name="Picture 27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552388" y="3239589"/>
            <a:ext cx="5913727" cy="134502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Kootenay Pro" pitchFamily="50" charset="0"/>
              <a:buNone/>
            </a:pPr>
            <a:r>
              <a:rPr lang="en-US" sz="6000" kern="1200" dirty="0">
                <a:solidFill>
                  <a:schemeClr val="bg1"/>
                </a:solidFill>
                <a:latin typeface="Kootenay Pro Thin" pitchFamily="34" charset="0"/>
                <a:ea typeface="+mn-ea"/>
                <a:cs typeface="Kootenay Pro Thin" pitchFamily="34" charset="0"/>
              </a:rPr>
              <a:t>Thank You.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52388" y="4659894"/>
            <a:ext cx="6400800" cy="342412"/>
          </a:xfrm>
          <a:prstGeom prst="rect">
            <a:avLst/>
          </a:prstGeom>
        </p:spPr>
        <p:txBody>
          <a:bodyPr lIns="0" tIns="0" rIns="0" bIns="0"/>
          <a:lstStyle>
            <a:lvl1pPr>
              <a:defRPr sz="1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</a:t>
            </a:r>
            <a:r>
              <a:rPr lang="en-US"/>
              <a:t>, Title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52388" y="5067475"/>
            <a:ext cx="6400800" cy="342412"/>
          </a:xfrm>
          <a:prstGeom prst="rect">
            <a:avLst/>
          </a:prstGeom>
        </p:spPr>
        <p:txBody>
          <a:bodyPr lIns="0" tIns="0" rIns="0" bIns="0"/>
          <a:lstStyle>
            <a:lvl1pPr>
              <a:defRPr sz="1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Email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/>
          <p:cNvPicPr>
            <a:picLocks noChangeAspect="1" noChangeArrowheads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ext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981639" y="1479551"/>
            <a:ext cx="2617849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ext_Crea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52389" y="203200"/>
            <a:ext cx="8047161" cy="96365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lnSpc>
                <a:spcPct val="80000"/>
              </a:lnSpc>
              <a:defRPr b="0" i="0" baseline="0">
                <a:latin typeface="Kootenay Pro Light" charset="0"/>
                <a:ea typeface="Kootenay Pro Light" charset="0"/>
                <a:cs typeface="Kootenay Pro Light" charset="0"/>
              </a:defRPr>
            </a:lvl1pPr>
          </a:lstStyle>
          <a:p>
            <a:r>
              <a:rPr lang="en-US" dirty="0"/>
              <a:t>Edit Slide Title Here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6481098"/>
            <a:ext cx="9144000" cy="376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Kootenay Pro" panose="02000504050000020004" pitchFamily="2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481097"/>
            <a:ext cx="9144000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01101" y="6601195"/>
            <a:ext cx="6923551" cy="123111"/>
          </a:xfrm>
        </p:spPr>
        <p:txBody>
          <a:bodyPr wrap="square" tIns="0" rIns="0" bIns="0">
            <a:spAutoFit/>
          </a:bodyPr>
          <a:lstStyle>
            <a:lvl1pPr algn="l">
              <a:defRPr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2389" y="6578717"/>
            <a:ext cx="231836" cy="166107"/>
          </a:xfrm>
        </p:spPr>
        <p:txBody>
          <a:bodyPr/>
          <a:lstStyle>
            <a:lvl1pPr>
              <a:defRPr sz="800" b="0" i="0">
                <a:solidFill>
                  <a:schemeClr val="tx1"/>
                </a:solidFill>
                <a:latin typeface="Kootenay Pro" charset="0"/>
                <a:ea typeface="Kootenay Pro" charset="0"/>
                <a:cs typeface="Kootenay Pro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981639" y="1479551"/>
            <a:ext cx="2617849" cy="4646083"/>
          </a:xfrm>
          <a:prstGeom prst="rect">
            <a:avLst/>
          </a:prstGeom>
        </p:spPr>
        <p:txBody>
          <a:bodyPr lIns="0" tIns="0" rIns="0" bIns="0"/>
          <a:lstStyle>
            <a:lvl1pPr>
              <a:spcAft>
                <a:spcPts val="900"/>
              </a:spcAft>
              <a:defRPr sz="1800"/>
            </a:lvl1pPr>
            <a:lvl2pPr marL="137160" indent="-137160">
              <a:buFont typeface="Arial" charset="0"/>
              <a:buChar char="•"/>
              <a:defRPr sz="1800"/>
            </a:lvl2pPr>
            <a:lvl3pPr marL="274320" indent="-137160">
              <a:buFont typeface="Arial" charset="0"/>
              <a:buChar char="•"/>
              <a:defRPr sz="1800"/>
            </a:lvl3pPr>
          </a:lstStyle>
          <a:p>
            <a:pPr lvl="0"/>
            <a:r>
              <a:rPr lang="en-US" dirty="0"/>
              <a:t>Click to edit Level 1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984774" y="6604821"/>
            <a:ext cx="614775" cy="13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1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Relationship Id="rId9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7.xml"/><Relationship Id="rId9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3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5.xml"/><Relationship Id="rId9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theme" Target="../theme/theme9.xml"/><Relationship Id="rId3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6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5" Type="http://schemas.openxmlformats.org/officeDocument/2006/relationships/slideLayout" Target="../slideLayouts/slideLayout64.xml"/><Relationship Id="rId4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04346" y="6492602"/>
            <a:ext cx="3135311" cy="1619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ctr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2388" y="6496140"/>
            <a:ext cx="320260" cy="1583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609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51" r:id="rId3"/>
    <p:sldLayoutId id="2147483853" r:id="rId4"/>
    <p:sldLayoutId id="2147483854" r:id="rId5"/>
    <p:sldLayoutId id="2147483855" r:id="rId6"/>
    <p:sldLayoutId id="2147483856" r:id="rId7"/>
    <p:sldLayoutId id="2147483921" r:id="rId8"/>
    <p:sldLayoutId id="2147483964" r:id="rId9"/>
  </p:sldLayoutIdLst>
  <p:hf hdr="0" dt="0"/>
  <p:txStyles>
    <p:titleStyle>
      <a:lvl1pPr marL="0" indent="0"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Kootenay Pro Semibold" pitchFamily="50" charset="0"/>
          <a:ea typeface="+mj-ea"/>
          <a:cs typeface="Kootenay Pro Semibold" pitchFamily="50" charset="0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None/>
        <a:defRPr sz="18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1pPr>
      <a:lvl2pPr marL="569913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2pPr>
      <a:lvl3pPr marL="854075" indent="-284163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3pPr>
      <a:lvl4pPr marL="1146175" indent="-29210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4pPr>
      <a:lvl5pPr marL="1431925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tabLst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04346" y="6492602"/>
            <a:ext cx="3135311" cy="1619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ctr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2388" y="6496140"/>
            <a:ext cx="320260" cy="1583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475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0" r:id="rId1"/>
    <p:sldLayoutId id="2147483931" r:id="rId2"/>
  </p:sldLayoutIdLst>
  <p:hf hdr="0" dt="0"/>
  <p:txStyles>
    <p:titleStyle>
      <a:lvl1pPr marL="0" indent="0"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Kootenay Pro Semibold" pitchFamily="50" charset="0"/>
          <a:ea typeface="+mj-ea"/>
          <a:cs typeface="Kootenay Pro Semibold" pitchFamily="50" charset="0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None/>
        <a:defRPr sz="18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1pPr>
      <a:lvl2pPr marL="569913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2pPr>
      <a:lvl3pPr marL="854075" indent="-284163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3pPr>
      <a:lvl4pPr marL="1146175" indent="-29210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4pPr>
      <a:lvl5pPr marL="1431925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tabLst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04346" y="6492602"/>
            <a:ext cx="3135311" cy="1619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ctr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2388" y="6496140"/>
            <a:ext cx="320260" cy="1583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564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858" r:id="rId2"/>
    <p:sldLayoutId id="2147483755" r:id="rId3"/>
    <p:sldLayoutId id="2147483757" r:id="rId4"/>
    <p:sldLayoutId id="2147483758" r:id="rId5"/>
    <p:sldLayoutId id="2147483759" r:id="rId6"/>
    <p:sldLayoutId id="2147483756" r:id="rId7"/>
    <p:sldLayoutId id="2147483760" r:id="rId8"/>
  </p:sldLayoutIdLst>
  <p:hf hdr="0" dt="0"/>
  <p:txStyles>
    <p:titleStyle>
      <a:lvl1pPr marL="0" indent="0"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Kootenay Pro Semibold" pitchFamily="50" charset="0"/>
          <a:ea typeface="+mj-ea"/>
          <a:cs typeface="Kootenay Pro Semibold" pitchFamily="50" charset="0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None/>
        <a:defRPr sz="18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1pPr>
      <a:lvl2pPr marL="569913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2pPr>
      <a:lvl3pPr marL="854075" indent="-284163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3pPr>
      <a:lvl4pPr marL="1146175" indent="-29210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4pPr>
      <a:lvl5pPr marL="1431925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tabLst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04346" y="6492602"/>
            <a:ext cx="3135311" cy="1619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ctr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2388" y="6496140"/>
            <a:ext cx="320260" cy="1583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528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933" r:id="rId2"/>
    <p:sldLayoutId id="2147483934" r:id="rId3"/>
    <p:sldLayoutId id="2147483939" r:id="rId4"/>
    <p:sldLayoutId id="2147483936" r:id="rId5"/>
    <p:sldLayoutId id="2147483940" r:id="rId6"/>
    <p:sldLayoutId id="2147483941" r:id="rId7"/>
    <p:sldLayoutId id="2147483942" r:id="rId8"/>
  </p:sldLayoutIdLst>
  <p:hf hdr="0" dt="0"/>
  <p:txStyles>
    <p:titleStyle>
      <a:lvl1pPr marL="0" indent="0"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Kootenay Pro Semibold" pitchFamily="50" charset="0"/>
          <a:ea typeface="+mj-ea"/>
          <a:cs typeface="Kootenay Pro Semibold" pitchFamily="50" charset="0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None/>
        <a:defRPr sz="18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1pPr>
      <a:lvl2pPr marL="569913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2pPr>
      <a:lvl3pPr marL="854075" indent="-284163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3pPr>
      <a:lvl4pPr marL="1146175" indent="-29210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4pPr>
      <a:lvl5pPr marL="1431925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tabLst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04346" y="6492602"/>
            <a:ext cx="3135311" cy="1619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ctr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2388" y="6496140"/>
            <a:ext cx="320260" cy="1583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937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943" r:id="rId2"/>
    <p:sldLayoutId id="2147483944" r:id="rId3"/>
    <p:sldLayoutId id="2147483945" r:id="rId4"/>
    <p:sldLayoutId id="2147483949" r:id="rId5"/>
    <p:sldLayoutId id="2147483946" r:id="rId6"/>
    <p:sldLayoutId id="2147483947" r:id="rId7"/>
    <p:sldLayoutId id="2147483948" r:id="rId8"/>
  </p:sldLayoutIdLst>
  <p:hf hdr="0" dt="0"/>
  <p:txStyles>
    <p:titleStyle>
      <a:lvl1pPr marL="0" indent="0"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Kootenay Pro Semibold" pitchFamily="50" charset="0"/>
          <a:ea typeface="+mj-ea"/>
          <a:cs typeface="Kootenay Pro Semibold" pitchFamily="50" charset="0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None/>
        <a:defRPr sz="18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1pPr>
      <a:lvl2pPr marL="569913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2pPr>
      <a:lvl3pPr marL="854075" indent="-284163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3pPr>
      <a:lvl4pPr marL="1146175" indent="-29210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4pPr>
      <a:lvl5pPr marL="1431925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tabLst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04346" y="6492602"/>
            <a:ext cx="3135311" cy="1619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ctr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2388" y="6496140"/>
            <a:ext cx="320260" cy="1583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099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  <p:sldLayoutId id="2147483950" r:id="rId2"/>
    <p:sldLayoutId id="2147483951" r:id="rId3"/>
    <p:sldLayoutId id="2147483952" r:id="rId4"/>
    <p:sldLayoutId id="2147483956" r:id="rId5"/>
    <p:sldLayoutId id="2147483953" r:id="rId6"/>
    <p:sldLayoutId id="2147483954" r:id="rId7"/>
    <p:sldLayoutId id="2147483955" r:id="rId8"/>
  </p:sldLayoutIdLst>
  <p:hf hdr="0" dt="0"/>
  <p:txStyles>
    <p:titleStyle>
      <a:lvl1pPr marL="0" indent="0"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Kootenay Pro Semibold" pitchFamily="50" charset="0"/>
          <a:ea typeface="+mj-ea"/>
          <a:cs typeface="Kootenay Pro Semibold" pitchFamily="50" charset="0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None/>
        <a:defRPr sz="18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1pPr>
      <a:lvl2pPr marL="569913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2pPr>
      <a:lvl3pPr marL="854075" indent="-284163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3pPr>
      <a:lvl4pPr marL="1146175" indent="-29210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4pPr>
      <a:lvl5pPr marL="1431925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tabLst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04346" y="6492602"/>
            <a:ext cx="3135311" cy="1619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ctr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2388" y="6496140"/>
            <a:ext cx="320260" cy="1583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208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901" r:id="rId2"/>
    <p:sldLayoutId id="2147483888" r:id="rId3"/>
    <p:sldLayoutId id="2147483889" r:id="rId4"/>
    <p:sldLayoutId id="2147483890" r:id="rId5"/>
    <p:sldLayoutId id="2147483891" r:id="rId6"/>
    <p:sldLayoutId id="2147483892" r:id="rId7"/>
    <p:sldLayoutId id="2147483893" r:id="rId8"/>
  </p:sldLayoutIdLst>
  <p:hf hdr="0" dt="0"/>
  <p:txStyles>
    <p:titleStyle>
      <a:lvl1pPr marL="0" indent="0"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Kootenay Pro Semibold" pitchFamily="50" charset="0"/>
          <a:ea typeface="+mj-ea"/>
          <a:cs typeface="Kootenay Pro Semibold" pitchFamily="50" charset="0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None/>
        <a:defRPr sz="18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1pPr>
      <a:lvl2pPr marL="569913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2pPr>
      <a:lvl3pPr marL="854075" indent="-284163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3pPr>
      <a:lvl4pPr marL="1146175" indent="-29210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4pPr>
      <a:lvl5pPr marL="1431925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tabLst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04346" y="6492602"/>
            <a:ext cx="3135311" cy="1619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ctr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2388" y="6496140"/>
            <a:ext cx="320260" cy="1583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890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57" r:id="rId2"/>
    <p:sldLayoutId id="2147483958" r:id="rId3"/>
    <p:sldLayoutId id="2147483959" r:id="rId4"/>
    <p:sldLayoutId id="2147483963" r:id="rId5"/>
    <p:sldLayoutId id="2147483960" r:id="rId6"/>
    <p:sldLayoutId id="2147483961" r:id="rId7"/>
    <p:sldLayoutId id="2147483962" r:id="rId8"/>
  </p:sldLayoutIdLst>
  <p:hf hdr="0" dt="0"/>
  <p:txStyles>
    <p:titleStyle>
      <a:lvl1pPr marL="0" indent="0"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Kootenay Pro Semibold" pitchFamily="50" charset="0"/>
          <a:ea typeface="+mj-ea"/>
          <a:cs typeface="Kootenay Pro Semibold" pitchFamily="50" charset="0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None/>
        <a:defRPr sz="18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1pPr>
      <a:lvl2pPr marL="569913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2pPr>
      <a:lvl3pPr marL="854075" indent="-284163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3pPr>
      <a:lvl4pPr marL="1146175" indent="-29210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4pPr>
      <a:lvl5pPr marL="1431925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tabLst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04346" y="6492602"/>
            <a:ext cx="3135311" cy="1619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ctr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2388" y="6496140"/>
            <a:ext cx="320260" cy="1583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800">
                <a:solidFill>
                  <a:srgbClr val="404142"/>
                </a:solidFill>
                <a:latin typeface="Kootenay Pro Semibold" pitchFamily="50" charset="0"/>
                <a:cs typeface="Kootenay Pro Semibold" pitchFamily="50" charset="0"/>
              </a:defRPr>
            </a:lvl1pPr>
          </a:lstStyle>
          <a:p>
            <a:fld id="{31DDF62D-FCCD-42A8-B2C5-60B345ADEE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741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874" r:id="rId2"/>
    <p:sldLayoutId id="2147483875" r:id="rId3"/>
    <p:sldLayoutId id="2147483775" r:id="rId4"/>
    <p:sldLayoutId id="2147483776" r:id="rId5"/>
    <p:sldLayoutId id="2147483777" r:id="rId6"/>
    <p:sldLayoutId id="2147483778" r:id="rId7"/>
  </p:sldLayoutIdLst>
  <p:hf hdr="0" dt="0"/>
  <p:txStyles>
    <p:titleStyle>
      <a:lvl1pPr marL="0" indent="0"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Kootenay Pro Semibold" pitchFamily="50" charset="0"/>
          <a:ea typeface="+mj-ea"/>
          <a:cs typeface="Kootenay Pro Semibold" pitchFamily="50" charset="0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None/>
        <a:defRPr sz="18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1pPr>
      <a:lvl2pPr marL="569913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2pPr>
      <a:lvl3pPr marL="854075" indent="-284163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3pPr>
      <a:lvl4pPr marL="1146175" indent="-29210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4pPr>
      <a:lvl5pPr marL="1431925" indent="-285750" algn="l" defTabSz="914400" rtl="0" eaLnBrk="1" latinLnBrk="0" hangingPunct="1">
        <a:spcBef>
          <a:spcPts val="0"/>
        </a:spcBef>
        <a:spcAft>
          <a:spcPts val="300"/>
        </a:spcAft>
        <a:buClrTx/>
        <a:buFont typeface="Kootenay Pro" pitchFamily="50" charset="0"/>
        <a:buChar char="—"/>
        <a:tabLst/>
        <a:defRPr sz="2000" kern="1200">
          <a:solidFill>
            <a:schemeClr val="tx1"/>
          </a:solidFill>
          <a:latin typeface="Kootenay Pro" panose="02000504050000020004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wbjw3/" TargetMode="External"/><Relationship Id="rId2" Type="http://schemas.openxmlformats.org/officeDocument/2006/relationships/hyperlink" Target="mailto:walt.williams@gmail.com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wbjw3/" TargetMode="External"/><Relationship Id="rId2" Type="http://schemas.openxmlformats.org/officeDocument/2006/relationships/hyperlink" Target="mailto:walt.williams@gmail.co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ctrTitle"/>
          </p:nvPr>
        </p:nvSpPr>
        <p:spPr>
          <a:xfrm>
            <a:off x="186628" y="423949"/>
            <a:ext cx="5258208" cy="3646208"/>
          </a:xfrm>
        </p:spPr>
        <p:txBody>
          <a:bodyPr/>
          <a:lstStyle/>
          <a:p>
            <a:r>
              <a:rPr lang="en-US" sz="4800" dirty="0"/>
              <a:t>The value of the metrics standards within our compliance frameworks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March 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012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D6BDA-1B16-9B45-8531-2CEEB0236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Advice from ISO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E2AA2C-D4E6-EE45-9970-EC516B9C08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Make certain of the 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ease of data collection;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availability of human resources to collect and manage data;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availability of appropriate tools;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number of potentially relevant performance indicators supported by the base measure;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ease of interpretation;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number of users of developed measurement results;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evidence showing the measure’s fitness for purpose or information need; and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costs of collecting, managing, and analyzing the data.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22EE48-6A76-8846-B060-87B638C74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9F32E0-8041-634E-BD65-E66CDCB8F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98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80722-16B1-CC4F-9E1D-0FE7A0932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Advice from ISO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5E620-7ADE-F24D-81DC-E2F229DD32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Know the need for the measurement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Identify the most useful formula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Know the implementation evidence needed to be collected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What is the frequency of collection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What is the frequency of reporting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Who collects (automation?)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Who do you report this to?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What format (numbers, pictures, graphs)?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935A0A-113B-2945-A5D1-F050A873F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804C92-E1D6-F54B-96B2-36F7F1596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54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1BCF7-60D6-034E-B90F-F6DA4895F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F6DFD0-3E90-0C49-A56C-EDAD883F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4F4A4-686D-8F46-9128-E77EAC59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B5693F-0BF6-6043-89E2-965F0E9D17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008" y="381000"/>
            <a:ext cx="5804695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726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B507A-9855-804F-A9EE-1281B7DC4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Metrics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CCA0E-93D4-2A49-A268-B34D27B8EE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# of resources allocated to InfoSec compared to original budget</a:t>
            </a:r>
          </a:p>
          <a:p>
            <a:r>
              <a:rPr lang="en-US" dirty="0"/>
              <a:t>% of Policy reviewed in prior year</a:t>
            </a:r>
          </a:p>
          <a:p>
            <a:r>
              <a:rPr lang="en-US" dirty="0"/>
              <a:t>Management review meetings scheduled vs performed</a:t>
            </a:r>
          </a:p>
          <a:p>
            <a:r>
              <a:rPr lang="en-US" dirty="0"/>
              <a:t># of High and Medium Risks over threshold &amp; number of risks without status updates</a:t>
            </a:r>
          </a:p>
          <a:p>
            <a:r>
              <a:rPr lang="en-US" dirty="0"/>
              <a:t># of Audits planned against performed</a:t>
            </a:r>
          </a:p>
          <a:p>
            <a:r>
              <a:rPr lang="en-US" dirty="0"/>
              <a:t>% of planned Improvement actions on time, on budget, to expectations</a:t>
            </a:r>
          </a:p>
          <a:p>
            <a:r>
              <a:rPr lang="en-US" dirty="0"/>
              <a:t>Total cost of security incidents </a:t>
            </a:r>
          </a:p>
          <a:p>
            <a:r>
              <a:rPr lang="en-US" dirty="0"/>
              <a:t># of improvement actions derived from security incidents</a:t>
            </a:r>
          </a:p>
          <a:p>
            <a:r>
              <a:rPr lang="en-US" dirty="0"/>
              <a:t># Corrective actions not implemented compared to those planned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251C1D-80AB-DE43-800D-F9BD8686E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0AD0EC-0B44-4848-B5B3-7D696C3AE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704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E508A-4C3E-F541-BE94-713A7BA0A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candidate measures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BC5D3-CECF-8644-9C42-89AD9E595A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# of employees completing ISMS training</a:t>
            </a:r>
          </a:p>
          <a:p>
            <a:r>
              <a:rPr lang="en-US" dirty="0"/>
              <a:t># of employees who take InfoSec Training vs. those who need to take it</a:t>
            </a:r>
          </a:p>
          <a:p>
            <a:r>
              <a:rPr lang="en-US" dirty="0"/>
              <a:t>Awareness training progress to date</a:t>
            </a:r>
          </a:p>
          <a:p>
            <a:r>
              <a:rPr lang="en-US" dirty="0"/>
              <a:t>% of employees who pass Awareness campaign test</a:t>
            </a:r>
          </a:p>
          <a:p>
            <a:r>
              <a:rPr lang="en-US" dirty="0"/>
              <a:t># of staff who clicked through in phishing training and then did what was asked in the phish compared against number of staff who reported it</a:t>
            </a:r>
          </a:p>
          <a:p>
            <a:r>
              <a:rPr lang="en-US" dirty="0"/>
              <a:t>Ratio of passwords meeting quality standards tracked over time</a:t>
            </a:r>
          </a:p>
          <a:p>
            <a:r>
              <a:rPr lang="en-US" dirty="0"/>
              <a:t>Number of passwords cracked in 4 hours vs total number of passwords</a:t>
            </a:r>
          </a:p>
          <a:p>
            <a:r>
              <a:rPr lang="en-US" dirty="0"/>
              <a:t>% of systems where user access rights are reviewed</a:t>
            </a:r>
          </a:p>
          <a:p>
            <a:r>
              <a:rPr lang="en-US" dirty="0"/>
              <a:t># of Physical entry controls systems meeting requirements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B1EFB2-EF82-3548-BD21-1C729A30A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7F3883-AAB1-8C4A-B86C-BFD2FBCBF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2C03-FB54-9744-87C8-E5C25009F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yet more candidate measures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AD3E7E-7C61-B24E-B481-BC12EF33AD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Maintenance delay per completed maintenance event</a:t>
            </a:r>
          </a:p>
          <a:p>
            <a:r>
              <a:rPr lang="en-US" dirty="0"/>
              <a:t>% new systems deployed using change management</a:t>
            </a:r>
          </a:p>
          <a:p>
            <a:r>
              <a:rPr lang="en-US" dirty="0"/>
              <a:t># of detected malware actions not blocked</a:t>
            </a:r>
          </a:p>
          <a:p>
            <a:r>
              <a:rPr lang="en-US" dirty="0"/>
              <a:t># of systems not running updated Anti-Malware</a:t>
            </a:r>
          </a:p>
          <a:p>
            <a:r>
              <a:rPr lang="en-US" dirty="0"/>
              <a:t>Availability of systems compared against SLAs</a:t>
            </a:r>
          </a:p>
          <a:p>
            <a:r>
              <a:rPr lang="en-US" dirty="0"/>
              <a:t># of unused Firewall rules</a:t>
            </a:r>
          </a:p>
          <a:p>
            <a:r>
              <a:rPr lang="en-US" dirty="0"/>
              <a:t>% of audit log files reviewed</a:t>
            </a:r>
          </a:p>
          <a:p>
            <a:r>
              <a:rPr lang="en-US" dirty="0"/>
              <a:t>% of devices configured to policy</a:t>
            </a:r>
          </a:p>
          <a:p>
            <a:r>
              <a:rPr lang="en-US" dirty="0"/>
              <a:t>% of Penetration Tests per system since last major release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8EAB2F-EFB7-8348-8832-EA194AF50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1FC71B-1B5B-4D44-B281-0878F0DFC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835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2CB63-C285-164A-AA50-CB6588E17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more candidate measurements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4F3C77-E760-AD4B-9E19-4D2D1C7148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Sum of open CVSS values * number of affected systems to measure effectiveness of vulnerability management</a:t>
            </a:r>
          </a:p>
          <a:p>
            <a:r>
              <a:rPr lang="en-US" dirty="0"/>
              <a:t># of security requirements found in 3</a:t>
            </a:r>
            <a:r>
              <a:rPr lang="en-US" baseline="30000" dirty="0"/>
              <a:t>rd</a:t>
            </a:r>
            <a:r>
              <a:rPr lang="en-US" dirty="0"/>
              <a:t> party agreements compared to total number of 3</a:t>
            </a:r>
            <a:r>
              <a:rPr lang="en-US" baseline="30000" dirty="0"/>
              <a:t>rd</a:t>
            </a:r>
            <a:r>
              <a:rPr lang="en-US" dirty="0"/>
              <a:t> party contracts</a:t>
            </a:r>
          </a:p>
          <a:p>
            <a:r>
              <a:rPr lang="en-US" dirty="0"/>
              <a:t># security incidents completed within timeframe</a:t>
            </a:r>
          </a:p>
          <a:p>
            <a:r>
              <a:rPr lang="en-US" dirty="0"/>
              <a:t>Security incident trending</a:t>
            </a:r>
          </a:p>
          <a:p>
            <a:r>
              <a:rPr lang="en-US" dirty="0"/>
              <a:t>Number of external audits planned against actual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1F6A57-EF50-9041-94F5-6ACD6C1DD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22FBB1-0773-EA4E-8253-82110E79E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817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C7602-3082-3140-98E5-FE2087574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NIST recommends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61437-60E7-6342-BEB7-10B408DEE1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3 types of measurements: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Implementation Measures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How complete is your deployment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Effectiveness/Efficiency Measures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What does success look like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Impact Measures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Positive impact is not always how effective it was</a:t>
            </a:r>
          </a:p>
          <a:p>
            <a:pPr marL="1774825" lvl="4" indent="-342900">
              <a:buFont typeface="Arial" panose="020B0604020202020204" pitchFamily="34" charset="0"/>
              <a:buChar char="•"/>
            </a:pPr>
            <a:r>
              <a:rPr lang="en-US" dirty="0"/>
              <a:t>Cost savings</a:t>
            </a:r>
          </a:p>
          <a:p>
            <a:pPr marL="1774825" lvl="4" indent="-342900">
              <a:buFont typeface="Arial" panose="020B0604020202020204" pitchFamily="34" charset="0"/>
              <a:buChar char="•"/>
            </a:pPr>
            <a:r>
              <a:rPr lang="en-US" dirty="0"/>
              <a:t>Increase in trust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Negative impact or unintended consequences</a:t>
            </a:r>
          </a:p>
          <a:p>
            <a:pPr marL="1774825" lvl="4" indent="-342900">
              <a:buFont typeface="Arial" panose="020B0604020202020204" pitchFamily="34" charset="0"/>
              <a:buChar char="•"/>
            </a:pPr>
            <a:r>
              <a:rPr lang="en-US" dirty="0"/>
              <a:t>Performance impact of scanning for virus</a:t>
            </a:r>
          </a:p>
          <a:p>
            <a:pPr marL="1774825" lvl="4" indent="-342900">
              <a:buFont typeface="Arial" panose="020B0604020202020204" pitchFamily="34" charset="0"/>
              <a:buChar char="•"/>
            </a:pPr>
            <a:r>
              <a:rPr lang="en-US" dirty="0"/>
              <a:t>Performance impact of decrypting all traffic for analysis</a:t>
            </a:r>
          </a:p>
          <a:p>
            <a:r>
              <a:rPr lang="en-US" dirty="0"/>
              <a:t>		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46F34-C769-CD40-9634-2D33B381F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1B7E63-693B-CA4A-A528-0911C8CFC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417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5A0EB-9821-3A49-B2CF-FC11220CC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from NIST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A5B6F-C14E-3741-B88A-C91B8E0469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Focus is on measurement of controls, not processes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Should be manageable, automated where possible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Reporting on this should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Increase accountability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Improve effectiveness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Demonstrate compliance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Inform decisions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Depends upon 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Support from upper management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Procedures in place to supply data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dirty="0"/>
              <a:t>Goals and objectives to compare against dataset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D487F9-FCBD-A749-ACE3-EDECBE064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717AAE-6DA6-084F-AB03-77C559774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8769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BFBBB-FAA0-9B41-82A1-2CF7BC84F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 and responsibilities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8D494E-ECCC-2C49-B86A-AC66164B94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800" dirty="0"/>
              <a:t>Agent head</a:t>
            </a:r>
          </a:p>
          <a:p>
            <a:r>
              <a:rPr lang="en-US" sz="1800" dirty="0"/>
              <a:t>	Ensures metrics supports strategy</a:t>
            </a:r>
          </a:p>
          <a:p>
            <a:r>
              <a:rPr lang="en-US" sz="1800" dirty="0"/>
              <a:t>Chief Information Officer</a:t>
            </a:r>
          </a:p>
          <a:p>
            <a:r>
              <a:rPr lang="en-US" sz="1800" dirty="0"/>
              <a:t>	Uses metrics to ensure compliance with requirements</a:t>
            </a:r>
          </a:p>
          <a:p>
            <a:r>
              <a:rPr lang="en-US" sz="1800" dirty="0"/>
              <a:t>Senior Agency Information Security Officer</a:t>
            </a:r>
          </a:p>
          <a:p>
            <a:r>
              <a:rPr lang="en-US" sz="1800" dirty="0"/>
              <a:t>	Uses metrics to make decisions and run program</a:t>
            </a:r>
          </a:p>
          <a:p>
            <a:r>
              <a:rPr lang="en-US" sz="1800" dirty="0"/>
              <a:t>Program Manager/Information System Owner</a:t>
            </a:r>
          </a:p>
          <a:p>
            <a:r>
              <a:rPr lang="en-US" sz="1800" dirty="0"/>
              <a:t>	Identifies requirements and provides sources of relevant data</a:t>
            </a:r>
          </a:p>
          <a:p>
            <a:r>
              <a:rPr lang="en-US" sz="1800" dirty="0"/>
              <a:t>Information System Security Officer</a:t>
            </a:r>
          </a:p>
          <a:p>
            <a:r>
              <a:rPr lang="en-US" sz="1800" dirty="0"/>
              <a:t>	Participates in development of metrics program and collects data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1A887-4E8E-8C47-93A9-0F5A8F7D7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0B5A90-6313-0246-BE39-33945045C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06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82D3-F551-2A46-B1BA-2B0D730DC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so much who I am but how to contact 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D152F5-33B1-C843-B02C-6EA5EF914E3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I’ve done stuff, seen things, and made things happen in various places</a:t>
            </a:r>
          </a:p>
          <a:p>
            <a:r>
              <a:rPr lang="en-US" dirty="0"/>
              <a:t>Joy and bliss</a:t>
            </a:r>
          </a:p>
          <a:p>
            <a:r>
              <a:rPr lang="en-US" dirty="0"/>
              <a:t>Email: </a:t>
            </a:r>
            <a:r>
              <a:rPr lang="en-US" dirty="0">
                <a:hlinkClick r:id="rId2"/>
              </a:rPr>
              <a:t>walt.williams@gmail.com</a:t>
            </a:r>
            <a:endParaRPr lang="en-US" dirty="0"/>
          </a:p>
          <a:p>
            <a:r>
              <a:rPr lang="en-US" dirty="0"/>
              <a:t>Twitter: @</a:t>
            </a:r>
            <a:r>
              <a:rPr lang="en-US" dirty="0" err="1"/>
              <a:t>WBJ_Williams</a:t>
            </a:r>
            <a:endParaRPr lang="en-US" dirty="0"/>
          </a:p>
          <a:p>
            <a:r>
              <a:rPr lang="en-US" dirty="0"/>
              <a:t>Linked In: </a:t>
            </a:r>
            <a:r>
              <a:rPr lang="en-US" dirty="0">
                <a:hlinkClick r:id="rId3"/>
              </a:rPr>
              <a:t>https://www.linkedin.com/in/wbjw3/</a:t>
            </a:r>
            <a:endParaRPr lang="en-US" dirty="0"/>
          </a:p>
          <a:p>
            <a:r>
              <a:rPr lang="en-US" dirty="0"/>
              <a:t>Blog: http://</a:t>
            </a:r>
            <a:r>
              <a:rPr lang="en-US" dirty="0" err="1"/>
              <a:t>infosecuritymetrics.wordpress.com</a:t>
            </a:r>
            <a:r>
              <a:rPr lang="en-US" dirty="0"/>
              <a:t>/</a:t>
            </a:r>
          </a:p>
          <a:p>
            <a:r>
              <a:rPr lang="en-US" dirty="0"/>
              <a:t>Books written: Security for Service Oriented Architecture, 2014 CRC Press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8B1BF-47B5-F64E-9A8F-0918473F7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CBEA81-7779-DD4D-9FD0-DA625B06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2430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CD3F7-E684-8C41-8755-54ED39434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Measurements and 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4D286-38AA-594E-B0C6-8F20A32A38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Measurements are based upon security performance goals and objectives</a:t>
            </a:r>
          </a:p>
          <a:p>
            <a:r>
              <a:rPr lang="en-US" dirty="0"/>
              <a:t>Must yield quantifiable information for comparison</a:t>
            </a:r>
          </a:p>
          <a:p>
            <a:r>
              <a:rPr lang="en-US" dirty="0"/>
              <a:t>Apply formulas for analysis</a:t>
            </a:r>
          </a:p>
          <a:p>
            <a:r>
              <a:rPr lang="en-US" dirty="0"/>
              <a:t>Track changes using same points of reference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63270A-3A50-4945-914E-DAB07F3C6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947BC9-C9E6-FA43-8BFF-E3FC61537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967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603D9-E328-5F4F-8A43-533FD3FCA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Maturity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D74D0-66C9-D64F-B2BD-D3414EC0B8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 time, the difficulty of measurement should decrease, the ability to automate measurement and analysis increase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6C3D32-3467-AD40-985F-EE316C836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A6B633-A455-5B4B-9203-50896E6E0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4A1429-ED6B-E146-85D5-CD9A31AE8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0" y="2295006"/>
            <a:ext cx="50165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3412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A8750-EEA8-4A44-B965-96AD74214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FDA895-0CD8-134C-A740-53451658C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3EF6B7-7791-2A48-A288-B80136A70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C30B5E-EB1E-984A-B1B2-D8FAB8ECD6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574214"/>
            <a:ext cx="7519530" cy="397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5288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2CFB2-B458-484E-9D91-90A6A12D9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Process Phases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1ED34-8AFA-3B4A-8E20-66E2559B34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Phase 1 Identify stakeholders</a:t>
            </a:r>
          </a:p>
          <a:p>
            <a:r>
              <a:rPr lang="en-US" dirty="0"/>
              <a:t>Phase 2 Goals and objectives for implementation of NIST SP 800-53</a:t>
            </a:r>
          </a:p>
          <a:p>
            <a:r>
              <a:rPr lang="en-US" dirty="0"/>
              <a:t>	These are the minimum security controls</a:t>
            </a:r>
          </a:p>
          <a:p>
            <a:r>
              <a:rPr lang="en-US" dirty="0"/>
              <a:t>Phase 3 The review of policy, requirements and techniques as to the specifics of how a control are implemented.</a:t>
            </a:r>
          </a:p>
          <a:p>
            <a:r>
              <a:rPr lang="en-US" dirty="0"/>
              <a:t>	These specifics will define what a successful implementation is</a:t>
            </a:r>
          </a:p>
          <a:p>
            <a:r>
              <a:rPr lang="en-US" dirty="0"/>
              <a:t>Phase 4 Defines source of measurements</a:t>
            </a:r>
          </a:p>
          <a:p>
            <a:r>
              <a:rPr lang="en-US" dirty="0"/>
              <a:t>Phase 5, 6 &amp; 7</a:t>
            </a:r>
          </a:p>
          <a:p>
            <a:r>
              <a:rPr lang="en-US" dirty="0"/>
              <a:t>	Develop measurements of implementation, effectiveness,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9B0C53-4D93-2345-A9A1-5A2991AA3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B93B0-137E-6C46-A003-673ECAF68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8425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D4E35-A6B8-504F-BA02-BB2D35B3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7791C7-2407-D641-9B74-407A3133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26FC6E-450E-0544-A795-0D2B5A538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8026F9-15FF-4546-8D65-50F63CBE5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07" y="1619933"/>
            <a:ext cx="7887508" cy="303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957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39627-3BC2-5E4C-BAB2-A3C5D3A0B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Metrics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38360-55EA-C849-A207-E7EC3E73FC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Budget % of Organization’s Budget</a:t>
            </a:r>
          </a:p>
          <a:p>
            <a:r>
              <a:rPr lang="en-US" dirty="0"/>
              <a:t>% of High Vulnerabilities which are Mitigated in X time</a:t>
            </a:r>
          </a:p>
          <a:p>
            <a:r>
              <a:rPr lang="en-US" dirty="0"/>
              <a:t>% of Remote Access Points used maliciously</a:t>
            </a:r>
          </a:p>
          <a:p>
            <a:r>
              <a:rPr lang="en-US" dirty="0"/>
              <a:t>% of InfoSec personnel which have received InfoSec training over last year</a:t>
            </a:r>
          </a:p>
          <a:p>
            <a:r>
              <a:rPr lang="en-US" dirty="0"/>
              <a:t>Average frequency of audit records reviewed for inappropriate activity</a:t>
            </a:r>
          </a:p>
          <a:p>
            <a:r>
              <a:rPr lang="en-US" dirty="0"/>
              <a:t>% of new systems completed certification before implementation</a:t>
            </a:r>
          </a:p>
          <a:p>
            <a:r>
              <a:rPr lang="en-US" dirty="0"/>
              <a:t>% of approved and implemented changes identified in latest automated baseline configuration as compared to changes that were not approved</a:t>
            </a:r>
          </a:p>
          <a:p>
            <a:r>
              <a:rPr lang="en-US" dirty="0"/>
              <a:t>% of systems which have conducted contingency testing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6ED5C-0E3D-7B41-8B6C-762E45398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2CEFD1-1927-534A-8EE5-6ED101664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6316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DFF61-7D70-BB4C-ACD7-7733D5995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Candidate Metrics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53C349-C6CF-CE46-A995-63A29AAD3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% of users with access to shared accounts</a:t>
            </a:r>
          </a:p>
          <a:p>
            <a:r>
              <a:rPr lang="en-US" dirty="0"/>
              <a:t>% of incidents reported within required time frame</a:t>
            </a:r>
          </a:p>
          <a:p>
            <a:r>
              <a:rPr lang="en-US" dirty="0"/>
              <a:t>% of systems whose maintenance was completed on schedule</a:t>
            </a:r>
          </a:p>
          <a:p>
            <a:r>
              <a:rPr lang="en-US" dirty="0"/>
              <a:t>% of media that passes sanitation procedures before reuse</a:t>
            </a:r>
          </a:p>
          <a:p>
            <a:r>
              <a:rPr lang="en-US" dirty="0"/>
              <a:t>% of unauthorized physical access</a:t>
            </a:r>
          </a:p>
          <a:p>
            <a:r>
              <a:rPr lang="en-US" dirty="0"/>
              <a:t>% of employees who sign policy before access is granted</a:t>
            </a:r>
          </a:p>
          <a:p>
            <a:r>
              <a:rPr lang="en-US" dirty="0"/>
              <a:t>% of employees screened before access is granted</a:t>
            </a:r>
          </a:p>
          <a:p>
            <a:r>
              <a:rPr lang="en-US" dirty="0"/>
              <a:t>% of vulnerabilities remediated within required time frame</a:t>
            </a:r>
          </a:p>
          <a:p>
            <a:r>
              <a:rPr lang="en-US" dirty="0"/>
              <a:t>% of contracts with security requirements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7CBD71-506A-E34C-88DA-823791DB3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F83B99-B603-AD43-9C60-BE5ED2F80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3238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0A2BF-6ABB-4040-B2AC-03EEE3C5F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yet more candidate metrics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668F25-BEA3-574B-B7A7-3C5B2D5F79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% of mobile computers performing cryptography using FIPS 140-2 validated cryptographic modules operating in approved modes</a:t>
            </a:r>
          </a:p>
          <a:p>
            <a:r>
              <a:rPr lang="en-US" dirty="0"/>
              <a:t>% of Operating System Vulnerabilities which have been mitigated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A543D7-B0AA-D74D-A5D6-365F436E2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212C97-3B4A-5A49-949E-1347BE27E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013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F3D3D-9012-054F-88D5-5592CD23C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CIS CSC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57B83-228E-3942-AE97-9BF02AA251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ECD8FC-281F-E34A-9068-66FAD03F5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1FCFAB-0789-E540-A12A-3F9940CC0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AE4414-567A-DC4B-A644-AFD6F0403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9551"/>
            <a:ext cx="9144000" cy="443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073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B62BA-1737-454E-B532-EDC98C562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091EF1-BD0A-E145-B2C0-831C529E6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430B56-DE29-AE4C-86CD-8CBF8C65C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4BFD80-4E2A-E046-A6E4-8C7D92852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D3E9AD-235C-9A4E-AC2B-84F67A1B7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158"/>
            <a:ext cx="9144000" cy="621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392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DC000-E5CE-EC4C-8A89-215BF91B2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Frameworks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8CBC8-DB1E-F14E-BA76-614CCC7B30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9955" y="1421362"/>
            <a:ext cx="7921593" cy="4646083"/>
          </a:xfrm>
        </p:spPr>
        <p:txBody>
          <a:bodyPr/>
          <a:lstStyle/>
          <a:p>
            <a:r>
              <a:rPr lang="en-US" dirty="0"/>
              <a:t>8 “Wholistic” Information Security Frameworks</a:t>
            </a:r>
          </a:p>
          <a:p>
            <a:r>
              <a:rPr lang="en-US" dirty="0"/>
              <a:t>ISO 2700x</a:t>
            </a:r>
          </a:p>
          <a:p>
            <a:r>
              <a:rPr lang="en-US" dirty="0"/>
              <a:t>CIS CSC</a:t>
            </a:r>
          </a:p>
          <a:p>
            <a:r>
              <a:rPr lang="en-US" dirty="0"/>
              <a:t>NIST SP-800-XX</a:t>
            </a:r>
          </a:p>
          <a:p>
            <a:r>
              <a:rPr lang="en-US" dirty="0"/>
              <a:t>NIST </a:t>
            </a:r>
            <a:r>
              <a:rPr lang="en-US" dirty="0" err="1"/>
              <a:t>CyberSecurity</a:t>
            </a:r>
            <a:r>
              <a:rPr lang="en-US" dirty="0"/>
              <a:t> Framework</a:t>
            </a:r>
          </a:p>
          <a:p>
            <a:r>
              <a:rPr lang="en-US" dirty="0"/>
              <a:t>COBIT</a:t>
            </a:r>
          </a:p>
          <a:p>
            <a:r>
              <a:rPr lang="en-US" dirty="0"/>
              <a:t>CSA STAR (only applicable to the “cloud”)</a:t>
            </a:r>
          </a:p>
          <a:p>
            <a:r>
              <a:rPr lang="en-US" dirty="0"/>
              <a:t>PCI DSS (only applicable to the “Payment Card Industry”)</a:t>
            </a:r>
          </a:p>
          <a:p>
            <a:r>
              <a:rPr lang="en-US" dirty="0"/>
              <a:t>AICPA Trust Services Criteria (Only applicable to “service organizations”)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E5DC17-FF7D-A240-A92C-7B70E8797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92BC03-377E-BD4F-9BF0-0186262F8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1187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608BD-39AF-1041-B2EA-EBB6FDF39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3240DC-8606-3F46-8417-D424CD4781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4EC9E6-7492-D646-9CF0-53904B7D6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435CE6-7CA7-9948-AC96-FAA2E160B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DA4DD0-59EF-384E-9ECA-09D62ACCDF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034"/>
            <a:ext cx="9144000" cy="621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640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BC5D-2BC5-014E-A4CB-013A44221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3A3A9F-F185-C34D-90C5-BE52E54D91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AB9209-4AF2-F447-BE58-1BE4FFF68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050D98-3324-714D-A147-B3F768966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DAA4E4-5CC5-1A48-8585-46A4392D3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7215"/>
            <a:ext cx="9144000" cy="628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7488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82D3-F551-2A46-B1BA-2B0D730DC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Once again, how to contact 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D152F5-33B1-C843-B02C-6EA5EF914E3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Email: </a:t>
            </a:r>
            <a:r>
              <a:rPr lang="en-US" dirty="0">
                <a:hlinkClick r:id="rId2"/>
              </a:rPr>
              <a:t>walt.williams@gmail.com</a:t>
            </a:r>
            <a:endParaRPr lang="en-US" dirty="0"/>
          </a:p>
          <a:p>
            <a:r>
              <a:rPr lang="en-US" dirty="0"/>
              <a:t>Twitter: @</a:t>
            </a:r>
            <a:r>
              <a:rPr lang="en-US" dirty="0" err="1"/>
              <a:t>WBJ_Williams</a:t>
            </a:r>
            <a:endParaRPr lang="en-US" dirty="0"/>
          </a:p>
          <a:p>
            <a:r>
              <a:rPr lang="en-US" dirty="0"/>
              <a:t>Linked In: </a:t>
            </a:r>
            <a:r>
              <a:rPr lang="en-US" dirty="0">
                <a:hlinkClick r:id="rId3"/>
              </a:rPr>
              <a:t>https://www.linkedin.com/in/wbjw3/</a:t>
            </a:r>
            <a:endParaRPr lang="en-US" dirty="0"/>
          </a:p>
          <a:p>
            <a:r>
              <a:rPr lang="en-US" dirty="0"/>
              <a:t>Blog: http://</a:t>
            </a:r>
            <a:r>
              <a:rPr lang="en-US" dirty="0" err="1"/>
              <a:t>infosecuritymetrics.wordpress.com</a:t>
            </a:r>
            <a:r>
              <a:rPr lang="en-US" dirty="0"/>
              <a:t>/</a:t>
            </a:r>
          </a:p>
          <a:p>
            <a:r>
              <a:rPr lang="en-US" dirty="0"/>
              <a:t>Books written: Security for Service Oriented Architecture, 2014 CRC Press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8B1BF-47B5-F64E-9A8F-0918473F7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CBEA81-7779-DD4D-9FD0-DA625B06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703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DC000-E5CE-EC4C-8A89-215BF91B2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Frameworks with published standards on metrics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8CBC8-DB1E-F14E-BA76-614CCC7B30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 “Wholistic” Information Security Frameworks with published metrics</a:t>
            </a:r>
          </a:p>
          <a:p>
            <a:r>
              <a:rPr lang="en-US" dirty="0"/>
              <a:t>ISO 27004</a:t>
            </a:r>
          </a:p>
          <a:p>
            <a:r>
              <a:rPr lang="en-US" dirty="0"/>
              <a:t>CIS CSC 7</a:t>
            </a:r>
          </a:p>
          <a:p>
            <a:r>
              <a:rPr lang="en-US" dirty="0"/>
              <a:t>NIST SP-800-55 Rev. 1</a:t>
            </a:r>
          </a:p>
          <a:p>
            <a:r>
              <a:rPr lang="en-US" strike="sngStrike" dirty="0"/>
              <a:t>NIST </a:t>
            </a:r>
            <a:r>
              <a:rPr lang="en-US" strike="sngStrike" dirty="0" err="1"/>
              <a:t>CyberSecurity</a:t>
            </a:r>
            <a:r>
              <a:rPr lang="en-US" strike="sngStrike" dirty="0"/>
              <a:t> Framework</a:t>
            </a:r>
          </a:p>
          <a:p>
            <a:r>
              <a:rPr lang="en-US" strike="sngStrike" dirty="0"/>
              <a:t>COBIT</a:t>
            </a:r>
          </a:p>
          <a:p>
            <a:r>
              <a:rPr lang="en-US" strike="sngStrike" dirty="0"/>
              <a:t>CSA STAR (only applicable to the “cloud”)</a:t>
            </a:r>
          </a:p>
          <a:p>
            <a:r>
              <a:rPr lang="en-US" strike="sngStrike" dirty="0"/>
              <a:t>PCI DSS (only applicable to the “Payment Card Industry”)</a:t>
            </a:r>
          </a:p>
          <a:p>
            <a:r>
              <a:rPr lang="en-US" strike="sngStrike" dirty="0"/>
              <a:t>AICPA Trust Services Criteria (Only applicable to service organizations)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E5DC17-FF7D-A240-A92C-7B70E8797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92BC03-377E-BD4F-9BF0-0186262F8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023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8CA30-8E28-B744-A0CB-F38A13A4B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388" y="0"/>
            <a:ext cx="8046720" cy="963652"/>
          </a:xfrm>
        </p:spPr>
        <p:txBody>
          <a:bodyPr/>
          <a:lstStyle/>
          <a:p>
            <a:r>
              <a:rPr lang="en-US" dirty="0"/>
              <a:t>Some Measurements on Metrics Frameworks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6F575-E8BC-C44B-A46F-1FB42E3F8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2388" y="1166851"/>
            <a:ext cx="8047100" cy="516744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ISO 27004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68 Page Standard on Measurements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35 Candidate Measurements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2 kinds of metrics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NIST SP 800-55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80 page standard on Performance Measurement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19 Candidate Measurements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3 kinds of metrics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CIS CSC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24 Page guide is a Measurement Companion to the CIS CSC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177 Metrics (one to one relationship between controls and measurements)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Metrics measure completeness of implementation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sz="1800" dirty="0"/>
              <a:t>Presented as six sigma based percent ranges of effectiveness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sz="1800" dirty="0"/>
              <a:t>Except for the controls where control is either 100% or nothing</a:t>
            </a:r>
          </a:p>
          <a:p>
            <a:pPr marL="829818" lvl="2" indent="-342900">
              <a:buFont typeface="Arial" panose="020B0604020202020204" pitchFamily="34" charset="0"/>
              <a:buChar char="•"/>
            </a:pPr>
            <a:r>
              <a:rPr lang="en-US" sz="1800" dirty="0"/>
              <a:t>Assumption: if control is implemented 100% it is effective 100%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BAA860-B08E-E14B-A55B-2EF98B7D8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59FBD-03CF-8445-BE11-E7F56AE12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761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05532-D01F-544B-B25E-5D217A51F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/>
              <a:t>ISO Recommend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71E8F3-4108-E446-98E5-0F35303337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9131" y="1363173"/>
            <a:ext cx="8047100" cy="4646083"/>
          </a:xfrm>
        </p:spPr>
        <p:txBody>
          <a:bodyPr/>
          <a:lstStyle/>
          <a:p>
            <a:r>
              <a:rPr lang="en-US" dirty="0"/>
              <a:t>Metrics derived from a process with the following roles: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Measurement planner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Defines what is measured and reported to whom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Measurement reviewer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Reviews measurements against 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Information owner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Person from whom you must get permission to collect information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Information collector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This may not be a person at all, but a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Information analyst</a:t>
            </a:r>
          </a:p>
          <a:p>
            <a:pPr marL="534924" lvl="1" indent="-342900">
              <a:buFont typeface="Arial" panose="020B0604020202020204" pitchFamily="34" charset="0"/>
              <a:buChar char="•"/>
            </a:pPr>
            <a:r>
              <a:rPr lang="en-US" dirty="0"/>
              <a:t>This may not be just a person, but likely a person and a process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34D6F1-030B-B847-972F-61AAE314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CCF70-5E15-1145-866F-4F7C84E72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844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96292-4497-4346-BA4A-4C9917574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ISO Identifies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6157B2-AA33-374E-9A2B-914C4FDC3F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 kinds of measurements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Performance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Effectiveness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1A2C9D-46FD-C14B-A8E4-FB5A4ABE8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FAD209-ADA3-544E-8DC3-CB040D623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193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2253B-012A-9B47-8F84-F145F0A29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ISO Process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C1970D-6FA8-C541-931D-FFA27F102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C6FFDA-F084-4546-A2DA-BD829CE74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4E0146-66B5-C34A-BAD5-2B5486CEE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214" y="845382"/>
            <a:ext cx="6152184" cy="490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88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1B704-9D6C-B44A-BD5B-A2EBF6B0B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ISO Sources of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D3C94-6BC4-954D-A3E9-51E474159D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Output of various logs and scans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Statistics on training and other human activities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Results of security assessments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Relevant surveys and questionnaires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Incident statistics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Results of internal audits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Results of business continuity / disaster recovery exercises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Management reviews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295A82-A055-E343-8BA9-A0BA0B6A0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46DF22-8E4D-7F43-8718-DA9237604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F62D-FCCD-42A8-B2C5-60B345ADEEA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21498"/>
      </p:ext>
    </p:extLst>
  </p:cSld>
  <p:clrMapOvr>
    <a:masterClrMapping/>
  </p:clrMapOvr>
</p:sld>
</file>

<file path=ppt/theme/theme1.xml><?xml version="1.0" encoding="utf-8"?>
<a:theme xmlns:a="http://schemas.openxmlformats.org/drawingml/2006/main" name="Basic">
  <a:themeElements>
    <a:clrScheme name="Monotype 6">
      <a:dk1>
        <a:srgbClr val="1E1E1E"/>
      </a:dk1>
      <a:lt1>
        <a:srgbClr val="FFFFFF"/>
      </a:lt1>
      <a:dk2>
        <a:srgbClr val="159190"/>
      </a:dk2>
      <a:lt2>
        <a:srgbClr val="FAF7F5"/>
      </a:lt2>
      <a:accent1>
        <a:srgbClr val="221C34"/>
      </a:accent1>
      <a:accent2>
        <a:srgbClr val="0099FF"/>
      </a:accent2>
      <a:accent3>
        <a:srgbClr val="FFD000"/>
      </a:accent3>
      <a:accent4>
        <a:srgbClr val="78BD20"/>
      </a:accent4>
      <a:accent5>
        <a:srgbClr val="CE0058"/>
      </a:accent5>
      <a:accent6>
        <a:srgbClr val="DA281C"/>
      </a:accent6>
      <a:hlink>
        <a:srgbClr val="1E1E1E"/>
      </a:hlink>
      <a:folHlink>
        <a:srgbClr val="000000"/>
      </a:folHlink>
    </a:clrScheme>
    <a:fontScheme name="Kootenay">
      <a:majorFont>
        <a:latin typeface="Kootenay Pro Light"/>
        <a:ea typeface=""/>
        <a:cs typeface=""/>
      </a:majorFont>
      <a:minorFont>
        <a:latin typeface="Kootenay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t"/>
      <a:lstStyle>
        <a:defPPr>
          <a:defRPr smtClean="0">
            <a:solidFill>
              <a:schemeClr val="bg1"/>
            </a:solidFill>
            <a:latin typeface="Kootenay Pro Light" charset="0"/>
            <a:ea typeface="Kootenay Pro Light" charset="0"/>
            <a:cs typeface="Kootenay Pro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onotype_PPT Template_05042017_v2_SiwenLi" id="{0853523A-04B3-F044-A8D3-91F3B9DB0C6E}" vid="{1D1A67E6-DDE6-8D4D-9258-6094CCD70A4C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le Only">
  <a:themeElements>
    <a:clrScheme name="Custom 7">
      <a:dk1>
        <a:srgbClr val="1E1E1E"/>
      </a:dk1>
      <a:lt1>
        <a:srgbClr val="FFFFFF"/>
      </a:lt1>
      <a:dk2>
        <a:srgbClr val="159190"/>
      </a:dk2>
      <a:lt2>
        <a:srgbClr val="FAF7F5"/>
      </a:lt2>
      <a:accent1>
        <a:srgbClr val="221C34"/>
      </a:accent1>
      <a:accent2>
        <a:srgbClr val="0099FF"/>
      </a:accent2>
      <a:accent3>
        <a:srgbClr val="FFD000"/>
      </a:accent3>
      <a:accent4>
        <a:srgbClr val="78BD20"/>
      </a:accent4>
      <a:accent5>
        <a:srgbClr val="CE0058"/>
      </a:accent5>
      <a:accent6>
        <a:srgbClr val="DA281C"/>
      </a:accent6>
      <a:hlink>
        <a:srgbClr val="1E1E1E"/>
      </a:hlink>
      <a:folHlink>
        <a:srgbClr val="000000"/>
      </a:folHlink>
    </a:clrScheme>
    <a:fontScheme name="Kootenay">
      <a:majorFont>
        <a:latin typeface="Kootenay Pro Light"/>
        <a:ea typeface=""/>
        <a:cs typeface=""/>
      </a:majorFont>
      <a:minorFont>
        <a:latin typeface="Kootenay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t"/>
      <a:lstStyle>
        <a:defPPr>
          <a:defRPr dirty="0" err="1" smtClean="0">
            <a:solidFill>
              <a:schemeClr val="bg1"/>
            </a:solidFill>
            <a:latin typeface="Kootenay Pro Light" charset="0"/>
            <a:ea typeface="Kootenay Pro Light" charset="0"/>
            <a:cs typeface="Kootenay Pro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onotype_PPT Template_05042017_v2_SiwenLi" id="{0853523A-04B3-F044-A8D3-91F3B9DB0C6E}" vid="{1D1A67E6-DDE6-8D4D-9258-6094CCD70A4C}"/>
    </a:ext>
  </a:extLst>
</a:theme>
</file>

<file path=ppt/theme/theme3.xml><?xml version="1.0" encoding="utf-8"?>
<a:theme xmlns:a="http://schemas.openxmlformats.org/drawingml/2006/main" name="One Column">
  <a:themeElements>
    <a:clrScheme name="Monotype 6">
      <a:dk1>
        <a:srgbClr val="1E1E1E"/>
      </a:dk1>
      <a:lt1>
        <a:srgbClr val="FFFFFF"/>
      </a:lt1>
      <a:dk2>
        <a:srgbClr val="159190"/>
      </a:dk2>
      <a:lt2>
        <a:srgbClr val="FAF7F5"/>
      </a:lt2>
      <a:accent1>
        <a:srgbClr val="221C34"/>
      </a:accent1>
      <a:accent2>
        <a:srgbClr val="0099FF"/>
      </a:accent2>
      <a:accent3>
        <a:srgbClr val="FFD000"/>
      </a:accent3>
      <a:accent4>
        <a:srgbClr val="78BD20"/>
      </a:accent4>
      <a:accent5>
        <a:srgbClr val="CE0058"/>
      </a:accent5>
      <a:accent6>
        <a:srgbClr val="DA281C"/>
      </a:accent6>
      <a:hlink>
        <a:srgbClr val="1E1E1E"/>
      </a:hlink>
      <a:folHlink>
        <a:srgbClr val="000000"/>
      </a:folHlink>
    </a:clrScheme>
    <a:fontScheme name="Kootenay">
      <a:majorFont>
        <a:latin typeface="Kootenay Pro Light"/>
        <a:ea typeface=""/>
        <a:cs typeface=""/>
      </a:majorFont>
      <a:minorFont>
        <a:latin typeface="Kootenay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t"/>
      <a:lstStyle>
        <a:defPPr>
          <a:defRPr dirty="0" err="1" smtClean="0">
            <a:solidFill>
              <a:schemeClr val="bg1"/>
            </a:solidFill>
            <a:latin typeface="Kootenay Pro Light" charset="0"/>
            <a:ea typeface="Kootenay Pro Light" charset="0"/>
            <a:cs typeface="Kootenay Pro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onotype_PPT Template_05042017_v2_SiwenLi" id="{0853523A-04B3-F044-A8D3-91F3B9DB0C6E}" vid="{1D1A67E6-DDE6-8D4D-9258-6094CCD70A4C}"/>
    </a:ext>
  </a:extLst>
</a:theme>
</file>

<file path=ppt/theme/theme4.xml><?xml version="1.0" encoding="utf-8"?>
<a:theme xmlns:a="http://schemas.openxmlformats.org/drawingml/2006/main" name="Two Columns">
  <a:themeElements>
    <a:clrScheme name="Monotype 6">
      <a:dk1>
        <a:srgbClr val="1E1E1E"/>
      </a:dk1>
      <a:lt1>
        <a:srgbClr val="FFFFFF"/>
      </a:lt1>
      <a:dk2>
        <a:srgbClr val="159190"/>
      </a:dk2>
      <a:lt2>
        <a:srgbClr val="FAF7F5"/>
      </a:lt2>
      <a:accent1>
        <a:srgbClr val="221C34"/>
      </a:accent1>
      <a:accent2>
        <a:srgbClr val="0099FF"/>
      </a:accent2>
      <a:accent3>
        <a:srgbClr val="FFD000"/>
      </a:accent3>
      <a:accent4>
        <a:srgbClr val="78BD20"/>
      </a:accent4>
      <a:accent5>
        <a:srgbClr val="CE0058"/>
      </a:accent5>
      <a:accent6>
        <a:srgbClr val="DA281C"/>
      </a:accent6>
      <a:hlink>
        <a:srgbClr val="1E1E1E"/>
      </a:hlink>
      <a:folHlink>
        <a:srgbClr val="000000"/>
      </a:folHlink>
    </a:clrScheme>
    <a:fontScheme name="Kootenay">
      <a:majorFont>
        <a:latin typeface="Kootenay Pro Light"/>
        <a:ea typeface=""/>
        <a:cs typeface=""/>
      </a:majorFont>
      <a:minorFont>
        <a:latin typeface="Kootenay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t"/>
      <a:lstStyle>
        <a:defPPr>
          <a:defRPr dirty="0" err="1" smtClean="0">
            <a:solidFill>
              <a:schemeClr val="bg1"/>
            </a:solidFill>
            <a:latin typeface="Kootenay Pro Light" charset="0"/>
            <a:ea typeface="Kootenay Pro Light" charset="0"/>
            <a:cs typeface="Kootenay Pro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onotype_PPT Template_05042017_v2_SiwenLi" id="{0853523A-04B3-F044-A8D3-91F3B9DB0C6E}" vid="{1D1A67E6-DDE6-8D4D-9258-6094CCD70A4C}"/>
    </a:ext>
  </a:extLst>
</a:theme>
</file>

<file path=ppt/theme/theme5.xml><?xml version="1.0" encoding="utf-8"?>
<a:theme xmlns:a="http://schemas.openxmlformats.org/drawingml/2006/main" name="Two Columns_With Images">
  <a:themeElements>
    <a:clrScheme name="Monotype 6">
      <a:dk1>
        <a:srgbClr val="1E1E1E"/>
      </a:dk1>
      <a:lt1>
        <a:srgbClr val="FFFFFF"/>
      </a:lt1>
      <a:dk2>
        <a:srgbClr val="159190"/>
      </a:dk2>
      <a:lt2>
        <a:srgbClr val="FAF7F5"/>
      </a:lt2>
      <a:accent1>
        <a:srgbClr val="221C34"/>
      </a:accent1>
      <a:accent2>
        <a:srgbClr val="0099FF"/>
      </a:accent2>
      <a:accent3>
        <a:srgbClr val="FFD000"/>
      </a:accent3>
      <a:accent4>
        <a:srgbClr val="78BD20"/>
      </a:accent4>
      <a:accent5>
        <a:srgbClr val="CE0058"/>
      </a:accent5>
      <a:accent6>
        <a:srgbClr val="DA281C"/>
      </a:accent6>
      <a:hlink>
        <a:srgbClr val="1E1E1E"/>
      </a:hlink>
      <a:folHlink>
        <a:srgbClr val="000000"/>
      </a:folHlink>
    </a:clrScheme>
    <a:fontScheme name="Kootenay">
      <a:majorFont>
        <a:latin typeface="Kootenay Pro Light"/>
        <a:ea typeface=""/>
        <a:cs typeface=""/>
      </a:majorFont>
      <a:minorFont>
        <a:latin typeface="Kootenay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t"/>
      <a:lstStyle>
        <a:defPPr>
          <a:defRPr dirty="0" err="1" smtClean="0">
            <a:solidFill>
              <a:schemeClr val="bg1"/>
            </a:solidFill>
            <a:latin typeface="Kootenay Pro Light" charset="0"/>
            <a:ea typeface="Kootenay Pro Light" charset="0"/>
            <a:cs typeface="Kootenay Pro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onotype_PPT Template_05042017_v2_SiwenLi" id="{0853523A-04B3-F044-A8D3-91F3B9DB0C6E}" vid="{1D1A67E6-DDE6-8D4D-9258-6094CCD70A4C}"/>
    </a:ext>
  </a:extLst>
</a:theme>
</file>

<file path=ppt/theme/theme6.xml><?xml version="1.0" encoding="utf-8"?>
<a:theme xmlns:a="http://schemas.openxmlformats.org/drawingml/2006/main" name="Three Columns">
  <a:themeElements>
    <a:clrScheme name="Monotype 6">
      <a:dk1>
        <a:srgbClr val="1E1E1E"/>
      </a:dk1>
      <a:lt1>
        <a:srgbClr val="FFFFFF"/>
      </a:lt1>
      <a:dk2>
        <a:srgbClr val="159190"/>
      </a:dk2>
      <a:lt2>
        <a:srgbClr val="FAF7F5"/>
      </a:lt2>
      <a:accent1>
        <a:srgbClr val="221C34"/>
      </a:accent1>
      <a:accent2>
        <a:srgbClr val="0099FF"/>
      </a:accent2>
      <a:accent3>
        <a:srgbClr val="FFD000"/>
      </a:accent3>
      <a:accent4>
        <a:srgbClr val="78BD20"/>
      </a:accent4>
      <a:accent5>
        <a:srgbClr val="CE0058"/>
      </a:accent5>
      <a:accent6>
        <a:srgbClr val="DA281C"/>
      </a:accent6>
      <a:hlink>
        <a:srgbClr val="1E1E1E"/>
      </a:hlink>
      <a:folHlink>
        <a:srgbClr val="000000"/>
      </a:folHlink>
    </a:clrScheme>
    <a:fontScheme name="Kootenay">
      <a:majorFont>
        <a:latin typeface="Kootenay Pro Light"/>
        <a:ea typeface=""/>
        <a:cs typeface=""/>
      </a:majorFont>
      <a:minorFont>
        <a:latin typeface="Kootenay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t"/>
      <a:lstStyle>
        <a:defPPr>
          <a:defRPr dirty="0" err="1" smtClean="0">
            <a:solidFill>
              <a:schemeClr val="bg1"/>
            </a:solidFill>
            <a:latin typeface="Kootenay Pro Light" charset="0"/>
            <a:ea typeface="Kootenay Pro Light" charset="0"/>
            <a:cs typeface="Kootenay Pro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onotype_PPT Template_05042017_v2_SiwenLi" id="{0853523A-04B3-F044-A8D3-91F3B9DB0C6E}" vid="{1D1A67E6-DDE6-8D4D-9258-6094CCD70A4C}"/>
    </a:ext>
  </a:extLst>
</a:theme>
</file>

<file path=ppt/theme/theme7.xml><?xml version="1.0" encoding="utf-8"?>
<a:theme xmlns:a="http://schemas.openxmlformats.org/drawingml/2006/main" name="Three Columns_With Images">
  <a:themeElements>
    <a:clrScheme name="Monotype 6">
      <a:dk1>
        <a:srgbClr val="1E1E1E"/>
      </a:dk1>
      <a:lt1>
        <a:srgbClr val="FFFFFF"/>
      </a:lt1>
      <a:dk2>
        <a:srgbClr val="159190"/>
      </a:dk2>
      <a:lt2>
        <a:srgbClr val="FAF7F5"/>
      </a:lt2>
      <a:accent1>
        <a:srgbClr val="221C34"/>
      </a:accent1>
      <a:accent2>
        <a:srgbClr val="0099FF"/>
      </a:accent2>
      <a:accent3>
        <a:srgbClr val="FFD000"/>
      </a:accent3>
      <a:accent4>
        <a:srgbClr val="78BD20"/>
      </a:accent4>
      <a:accent5>
        <a:srgbClr val="CE0058"/>
      </a:accent5>
      <a:accent6>
        <a:srgbClr val="DA281C"/>
      </a:accent6>
      <a:hlink>
        <a:srgbClr val="1E1E1E"/>
      </a:hlink>
      <a:folHlink>
        <a:srgbClr val="000000"/>
      </a:folHlink>
    </a:clrScheme>
    <a:fontScheme name="Kootenay">
      <a:majorFont>
        <a:latin typeface="Kootenay Pro Light"/>
        <a:ea typeface=""/>
        <a:cs typeface=""/>
      </a:majorFont>
      <a:minorFont>
        <a:latin typeface="Kootenay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t"/>
      <a:lstStyle>
        <a:defPPr>
          <a:defRPr dirty="0" err="1" smtClean="0">
            <a:solidFill>
              <a:schemeClr val="bg1"/>
            </a:solidFill>
            <a:latin typeface="Kootenay Pro Light" charset="0"/>
            <a:ea typeface="Kootenay Pro Light" charset="0"/>
            <a:cs typeface="Kootenay Pro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onotype_PPT Template_05042017_v2_SiwenLi" id="{0853523A-04B3-F044-A8D3-91F3B9DB0C6E}" vid="{1D1A67E6-DDE6-8D4D-9258-6094CCD70A4C}"/>
    </a:ext>
  </a:extLst>
</a:theme>
</file>

<file path=ppt/theme/theme8.xml><?xml version="1.0" encoding="utf-8"?>
<a:theme xmlns:a="http://schemas.openxmlformats.org/drawingml/2006/main" name="Three Columns_With Stats">
  <a:themeElements>
    <a:clrScheme name="Monotype 6">
      <a:dk1>
        <a:srgbClr val="1E1E1E"/>
      </a:dk1>
      <a:lt1>
        <a:srgbClr val="FFFFFF"/>
      </a:lt1>
      <a:dk2>
        <a:srgbClr val="159190"/>
      </a:dk2>
      <a:lt2>
        <a:srgbClr val="FAF7F5"/>
      </a:lt2>
      <a:accent1>
        <a:srgbClr val="221C34"/>
      </a:accent1>
      <a:accent2>
        <a:srgbClr val="0099FF"/>
      </a:accent2>
      <a:accent3>
        <a:srgbClr val="FFD000"/>
      </a:accent3>
      <a:accent4>
        <a:srgbClr val="78BD20"/>
      </a:accent4>
      <a:accent5>
        <a:srgbClr val="CE0058"/>
      </a:accent5>
      <a:accent6>
        <a:srgbClr val="DA281C"/>
      </a:accent6>
      <a:hlink>
        <a:srgbClr val="1E1E1E"/>
      </a:hlink>
      <a:folHlink>
        <a:srgbClr val="000000"/>
      </a:folHlink>
    </a:clrScheme>
    <a:fontScheme name="Kootenay">
      <a:majorFont>
        <a:latin typeface="Kootenay Pro Light"/>
        <a:ea typeface=""/>
        <a:cs typeface=""/>
      </a:majorFont>
      <a:minorFont>
        <a:latin typeface="Kootenay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t"/>
      <a:lstStyle>
        <a:defPPr>
          <a:defRPr dirty="0" err="1" smtClean="0">
            <a:solidFill>
              <a:schemeClr val="bg1"/>
            </a:solidFill>
            <a:latin typeface="Kootenay Pro Light" charset="0"/>
            <a:ea typeface="Kootenay Pro Light" charset="0"/>
            <a:cs typeface="Kootenay Pro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onotype_PPT Template_05042017_v2_SiwenLi" id="{0853523A-04B3-F044-A8D3-91F3B9DB0C6E}" vid="{1D1A67E6-DDE6-8D4D-9258-6094CCD70A4C}"/>
    </a:ext>
  </a:extLst>
</a:theme>
</file>

<file path=ppt/theme/theme9.xml><?xml version="1.0" encoding="utf-8"?>
<a:theme xmlns:a="http://schemas.openxmlformats.org/drawingml/2006/main" name="Images">
  <a:themeElements>
    <a:clrScheme name="Monotype 6">
      <a:dk1>
        <a:srgbClr val="1E1E1E"/>
      </a:dk1>
      <a:lt1>
        <a:srgbClr val="FFFFFF"/>
      </a:lt1>
      <a:dk2>
        <a:srgbClr val="159190"/>
      </a:dk2>
      <a:lt2>
        <a:srgbClr val="FAF7F5"/>
      </a:lt2>
      <a:accent1>
        <a:srgbClr val="221C34"/>
      </a:accent1>
      <a:accent2>
        <a:srgbClr val="0099FF"/>
      </a:accent2>
      <a:accent3>
        <a:srgbClr val="FFD000"/>
      </a:accent3>
      <a:accent4>
        <a:srgbClr val="78BD20"/>
      </a:accent4>
      <a:accent5>
        <a:srgbClr val="CE0058"/>
      </a:accent5>
      <a:accent6>
        <a:srgbClr val="DA281C"/>
      </a:accent6>
      <a:hlink>
        <a:srgbClr val="1E1E1E"/>
      </a:hlink>
      <a:folHlink>
        <a:srgbClr val="000000"/>
      </a:folHlink>
    </a:clrScheme>
    <a:fontScheme name="Kootenay">
      <a:majorFont>
        <a:latin typeface="Kootenay Pro Light"/>
        <a:ea typeface=""/>
        <a:cs typeface=""/>
      </a:majorFont>
      <a:minorFont>
        <a:latin typeface="Kootenay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t"/>
      <a:lstStyle>
        <a:defPPr>
          <a:defRPr dirty="0" err="1" smtClean="0">
            <a:solidFill>
              <a:schemeClr val="bg1"/>
            </a:solidFill>
            <a:latin typeface="Kootenay Pro Light" charset="0"/>
            <a:ea typeface="Kootenay Pro Light" charset="0"/>
            <a:cs typeface="Kootenay Pro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onotype_PPT Template_05042017_v2_SiwenLi" id="{0853523A-04B3-F044-A8D3-91F3B9DB0C6E}" vid="{1D1A67E6-DDE6-8D4D-9258-6094CCD70A4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Monotype_PPT Template_05042017_v2_SiwenLi</Template>
  <TotalTime>22267</TotalTime>
  <Words>1323</Words>
  <Application>Microsoft Macintosh PowerPoint</Application>
  <PresentationFormat>On-screen Show (4:3)</PresentationFormat>
  <Paragraphs>244</Paragraphs>
  <Slides>32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32</vt:i4>
      </vt:variant>
      <vt:variant>
        <vt:lpstr>Custom Shows</vt:lpstr>
      </vt:variant>
      <vt:variant>
        <vt:i4>2</vt:i4>
      </vt:variant>
    </vt:vector>
  </HeadingPairs>
  <TitlesOfParts>
    <vt:vector size="48" baseType="lpstr">
      <vt:lpstr>Arial</vt:lpstr>
      <vt:lpstr>Kootenay Pro</vt:lpstr>
      <vt:lpstr>Kootenay Pro Light</vt:lpstr>
      <vt:lpstr>Kootenay Pro Semibold</vt:lpstr>
      <vt:lpstr>Kootenay Pro Thin</vt:lpstr>
      <vt:lpstr>Basic</vt:lpstr>
      <vt:lpstr>Title Only</vt:lpstr>
      <vt:lpstr>One Column</vt:lpstr>
      <vt:lpstr>Two Columns</vt:lpstr>
      <vt:lpstr>Two Columns_With Images</vt:lpstr>
      <vt:lpstr>Three Columns</vt:lpstr>
      <vt:lpstr>Three Columns_With Images</vt:lpstr>
      <vt:lpstr>Three Columns_With Stats</vt:lpstr>
      <vt:lpstr>Images</vt:lpstr>
      <vt:lpstr>The value of the metrics standards within our compliance frameworks</vt:lpstr>
      <vt:lpstr>Not so much who I am but how to contact me</vt:lpstr>
      <vt:lpstr>The Frameworks</vt:lpstr>
      <vt:lpstr>The Frameworks with published standards on metrics</vt:lpstr>
      <vt:lpstr>Some Measurements on Metrics Frameworks</vt:lpstr>
      <vt:lpstr>What does ISO Recommend</vt:lpstr>
      <vt:lpstr>ISO Identifies</vt:lpstr>
      <vt:lpstr>ISO Process</vt:lpstr>
      <vt:lpstr>ISO Sources of data</vt:lpstr>
      <vt:lpstr>Advice from ISO</vt:lpstr>
      <vt:lpstr>Advice from ISO</vt:lpstr>
      <vt:lpstr>Process</vt:lpstr>
      <vt:lpstr>Candidate Metrics</vt:lpstr>
      <vt:lpstr>More candidate measures</vt:lpstr>
      <vt:lpstr>And yet more candidate measures</vt:lpstr>
      <vt:lpstr>Even more candidate measurements</vt:lpstr>
      <vt:lpstr>What NIST recommends</vt:lpstr>
      <vt:lpstr>More from NIST</vt:lpstr>
      <vt:lpstr>Roles and responsibilities</vt:lpstr>
      <vt:lpstr>Measurements and Goals</vt:lpstr>
      <vt:lpstr>Maturity</vt:lpstr>
      <vt:lpstr>PowerPoint Presentation</vt:lpstr>
      <vt:lpstr>Metrics Process Phases</vt:lpstr>
      <vt:lpstr>The process</vt:lpstr>
      <vt:lpstr>Candidate Metrics</vt:lpstr>
      <vt:lpstr>More Candidate Metrics</vt:lpstr>
      <vt:lpstr>And yet more candidate metrics</vt:lpstr>
      <vt:lpstr>CIS CSC</vt:lpstr>
      <vt:lpstr>PowerPoint Presentation</vt:lpstr>
      <vt:lpstr>PowerPoint Presentation</vt:lpstr>
      <vt:lpstr>PowerPoint Presentation</vt:lpstr>
      <vt:lpstr>Once again, how to contact me</vt:lpstr>
      <vt:lpstr>Custom Show 1</vt:lpstr>
      <vt:lpstr>Custom Show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Elvis Lee</dc:creator>
  <cp:lastModifiedBy>Williams, Walter</cp:lastModifiedBy>
  <cp:revision>458</cp:revision>
  <cp:lastPrinted>2015-12-29T17:27:39Z</cp:lastPrinted>
  <dcterms:created xsi:type="dcterms:W3CDTF">2017-05-09T15:09:14Z</dcterms:created>
  <dcterms:modified xsi:type="dcterms:W3CDTF">2019-03-13T02:46:06Z</dcterms:modified>
</cp:coreProperties>
</file>

<file path=docProps/thumbnail.jpeg>
</file>